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9"/>
  </p:notesMasterIdLst>
  <p:handoutMasterIdLst>
    <p:handoutMasterId r:id="rId150"/>
  </p:handoutMasterIdLst>
  <p:sldIdLst>
    <p:sldId id="261" r:id="rId2"/>
    <p:sldId id="349" r:id="rId3"/>
    <p:sldId id="350" r:id="rId4"/>
    <p:sldId id="351" r:id="rId5"/>
    <p:sldId id="302" r:id="rId6"/>
    <p:sldId id="487" r:id="rId7"/>
    <p:sldId id="376" r:id="rId8"/>
    <p:sldId id="373" r:id="rId9"/>
    <p:sldId id="421" r:id="rId10"/>
    <p:sldId id="374" r:id="rId11"/>
    <p:sldId id="372" r:id="rId12"/>
    <p:sldId id="269" r:id="rId13"/>
    <p:sldId id="423" r:id="rId14"/>
    <p:sldId id="263" r:id="rId15"/>
    <p:sldId id="424" r:id="rId16"/>
    <p:sldId id="425" r:id="rId17"/>
    <p:sldId id="265" r:id="rId18"/>
    <p:sldId id="426" r:id="rId19"/>
    <p:sldId id="427" r:id="rId20"/>
    <p:sldId id="428" r:id="rId21"/>
    <p:sldId id="306" r:id="rId22"/>
    <p:sldId id="391" r:id="rId23"/>
    <p:sldId id="392" r:id="rId24"/>
    <p:sldId id="390" r:id="rId25"/>
    <p:sldId id="308" r:id="rId26"/>
    <p:sldId id="309" r:id="rId27"/>
    <p:sldId id="377" r:id="rId28"/>
    <p:sldId id="310" r:id="rId29"/>
    <p:sldId id="311" r:id="rId30"/>
    <p:sldId id="312" r:id="rId31"/>
    <p:sldId id="378" r:id="rId32"/>
    <p:sldId id="314" r:id="rId33"/>
    <p:sldId id="379" r:id="rId34"/>
    <p:sldId id="380" r:id="rId35"/>
    <p:sldId id="315" r:id="rId36"/>
    <p:sldId id="316" r:id="rId37"/>
    <p:sldId id="317" r:id="rId38"/>
    <p:sldId id="485" r:id="rId39"/>
    <p:sldId id="381" r:id="rId40"/>
    <p:sldId id="352" r:id="rId41"/>
    <p:sldId id="486" r:id="rId42"/>
    <p:sldId id="456" r:id="rId43"/>
    <p:sldId id="354" r:id="rId44"/>
    <p:sldId id="353" r:id="rId45"/>
    <p:sldId id="355" r:id="rId46"/>
    <p:sldId id="383" r:id="rId47"/>
    <p:sldId id="323" r:id="rId48"/>
    <p:sldId id="325" r:id="rId49"/>
    <p:sldId id="385" r:id="rId50"/>
    <p:sldId id="324" r:id="rId51"/>
    <p:sldId id="387" r:id="rId52"/>
    <p:sldId id="386" r:id="rId53"/>
    <p:sldId id="388" r:id="rId54"/>
    <p:sldId id="330" r:id="rId55"/>
    <p:sldId id="468" r:id="rId56"/>
    <p:sldId id="331" r:id="rId57"/>
    <p:sldId id="457" r:id="rId58"/>
    <p:sldId id="464" r:id="rId59"/>
    <p:sldId id="272" r:id="rId60"/>
    <p:sldId id="273" r:id="rId61"/>
    <p:sldId id="429" r:id="rId62"/>
    <p:sldId id="430" r:id="rId63"/>
    <p:sldId id="276" r:id="rId64"/>
    <p:sldId id="431" r:id="rId65"/>
    <p:sldId id="278" r:id="rId66"/>
    <p:sldId id="432" r:id="rId67"/>
    <p:sldId id="467" r:id="rId68"/>
    <p:sldId id="483" r:id="rId69"/>
    <p:sldId id="434" r:id="rId70"/>
    <p:sldId id="332" r:id="rId71"/>
    <p:sldId id="333" r:id="rId72"/>
    <p:sldId id="449" r:id="rId73"/>
    <p:sldId id="451" r:id="rId74"/>
    <p:sldId id="395" r:id="rId75"/>
    <p:sldId id="334" r:id="rId76"/>
    <p:sldId id="396" r:id="rId77"/>
    <p:sldId id="398" r:id="rId78"/>
    <p:sldId id="454" r:id="rId79"/>
    <p:sldId id="455" r:id="rId80"/>
    <p:sldId id="394" r:id="rId81"/>
    <p:sldId id="399" r:id="rId82"/>
    <p:sldId id="453" r:id="rId83"/>
    <p:sldId id="458" r:id="rId84"/>
    <p:sldId id="345" r:id="rId85"/>
    <p:sldId id="435" r:id="rId86"/>
    <p:sldId id="459" r:id="rId87"/>
    <p:sldId id="460" r:id="rId88"/>
    <p:sldId id="438" r:id="rId89"/>
    <p:sldId id="463" r:id="rId90"/>
    <p:sldId id="470" r:id="rId91"/>
    <p:sldId id="439" r:id="rId92"/>
    <p:sldId id="440" r:id="rId93"/>
    <p:sldId id="441" r:id="rId94"/>
    <p:sldId id="346" r:id="rId95"/>
    <p:sldId id="471" r:id="rId96"/>
    <p:sldId id="472" r:id="rId97"/>
    <p:sldId id="482" r:id="rId98"/>
    <p:sldId id="290" r:id="rId99"/>
    <p:sldId id="291" r:id="rId100"/>
    <p:sldId id="473" r:id="rId101"/>
    <p:sldId id="347" r:id="rId102"/>
    <p:sldId id="475" r:id="rId103"/>
    <p:sldId id="476" r:id="rId104"/>
    <p:sldId id="477" r:id="rId105"/>
    <p:sldId id="480" r:id="rId106"/>
    <p:sldId id="478" r:id="rId107"/>
    <p:sldId id="479" r:id="rId108"/>
    <p:sldId id="481" r:id="rId109"/>
    <p:sldId id="348" r:id="rId110"/>
    <p:sldId id="442" r:id="rId111"/>
    <p:sldId id="443" r:id="rId112"/>
    <p:sldId id="444" r:id="rId113"/>
    <p:sldId id="474" r:id="rId114"/>
    <p:sldId id="366" r:id="rId115"/>
    <p:sldId id="411" r:id="rId116"/>
    <p:sldId id="406" r:id="rId117"/>
    <p:sldId id="368" r:id="rId118"/>
    <p:sldId id="410" r:id="rId119"/>
    <p:sldId id="405" r:id="rId120"/>
    <p:sldId id="408" r:id="rId121"/>
    <p:sldId id="409" r:id="rId122"/>
    <p:sldId id="407" r:id="rId123"/>
    <p:sldId id="445" r:id="rId124"/>
    <p:sldId id="469" r:id="rId125"/>
    <p:sldId id="370" r:id="rId126"/>
    <p:sldId id="369" r:id="rId127"/>
    <p:sldId id="416" r:id="rId128"/>
    <p:sldId id="415" r:id="rId129"/>
    <p:sldId id="365" r:id="rId130"/>
    <p:sldId id="446" r:id="rId131"/>
    <p:sldId id="447" r:id="rId132"/>
    <p:sldId id="448" r:id="rId133"/>
    <p:sldId id="358" r:id="rId134"/>
    <p:sldId id="356" r:id="rId135"/>
    <p:sldId id="359" r:id="rId136"/>
    <p:sldId id="417" r:id="rId137"/>
    <p:sldId id="360" r:id="rId138"/>
    <p:sldId id="414" r:id="rId139"/>
    <p:sldId id="413" r:id="rId140"/>
    <p:sldId id="420" r:id="rId141"/>
    <p:sldId id="357" r:id="rId142"/>
    <p:sldId id="362" r:id="rId143"/>
    <p:sldId id="418" r:id="rId144"/>
    <p:sldId id="364" r:id="rId145"/>
    <p:sldId id="419" r:id="rId146"/>
    <p:sldId id="382" r:id="rId147"/>
    <p:sldId id="422" r:id="rId148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009587"/>
    <a:srgbClr val="2196F3"/>
    <a:srgbClr val="438ECC"/>
    <a:srgbClr val="2095F2"/>
    <a:srgbClr val="AB51A8"/>
    <a:srgbClr val="00BBD3"/>
    <a:srgbClr val="84A4C1"/>
    <a:srgbClr val="EFEFEE"/>
    <a:srgbClr val="4D4D4D"/>
    <a:srgbClr val="ED6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 autoAdjust="0"/>
    <p:restoredTop sz="98884" autoAdjust="0"/>
  </p:normalViewPr>
  <p:slideViewPr>
    <p:cSldViewPr snapToObjects="1">
      <p:cViewPr varScale="1">
        <p:scale>
          <a:sx n="148" d="100"/>
          <a:sy n="148" d="100"/>
        </p:scale>
        <p:origin x="-1032" y="-112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handoutMaster" Target="handoutMasters/handoutMaster1.xml"/><Relationship Id="rId151" Type="http://schemas.openxmlformats.org/officeDocument/2006/relationships/printerSettings" Target="printerSettings/printerSettings1.bin"/><Relationship Id="rId152" Type="http://schemas.openxmlformats.org/officeDocument/2006/relationships/presProps" Target="presProps.xml"/><Relationship Id="rId153" Type="http://schemas.openxmlformats.org/officeDocument/2006/relationships/viewProps" Target="viewProps.xml"/><Relationship Id="rId154" Type="http://schemas.openxmlformats.org/officeDocument/2006/relationships/theme" Target="theme/theme1.xml"/><Relationship Id="rId15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37446-253D-9247-BD46-8A12B019035C}" type="datetimeFigureOut">
              <a:rPr lang="de-DE" smtClean="0"/>
              <a:pPr/>
              <a:t>29.10.14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A0E18-8E45-A047-8044-333E78887F3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2637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pPr/>
              <a:t>29.10.14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60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Unabhängig von der Technik (Submodule oder </a:t>
            </a:r>
            <a:r>
              <a:rPr lang="de-DE" dirty="0" err="1" smtClean="0"/>
              <a:t>Subtree</a:t>
            </a:r>
            <a:r>
              <a:rPr lang="de-DE" dirty="0" smtClean="0"/>
              <a:t>) =&gt; nach „außen“ sieht es gleich</a:t>
            </a:r>
            <a:r>
              <a:rPr lang="de-DE" baseline="0" dirty="0" smtClean="0"/>
              <a:t> aus: EIN Unterverzeichnis, in dem das eingebundene Repository liegt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AC1AA-0751-8243-836D-342D444A6997}" type="slidenum">
              <a:rPr lang="de-DE" smtClean="0"/>
              <a:pPr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44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  <a:effectLst>
            <a:outerShdw blurRad="50800" dist="38100" dir="5400000" sx="101000" sy="101000" rotWithShape="0">
              <a:srgbClr val="000000">
                <a:alpha val="2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9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259632" y="234910"/>
            <a:ext cx="72084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59" y="179237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4" r:id="rId4"/>
    <p:sldLayoutId id="214748365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emf"/><Relationship Id="rId3" Type="http://schemas.openxmlformats.org/officeDocument/2006/relationships/image" Target="../media/image72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8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Eclipse</a:t>
            </a:r>
            <a:r>
              <a:rPr lang="de-DE" sz="2800" dirty="0" smtClean="0"/>
              <a:t> 4.4SR1 mit </a:t>
            </a:r>
            <a:r>
              <a:rPr lang="de-DE" sz="2800" dirty="0" err="1" smtClean="0"/>
              <a:t>EGit</a:t>
            </a:r>
            <a:r>
              <a:rPr lang="de-DE" sz="2800" dirty="0" smtClean="0"/>
              <a:t> und </a:t>
            </a:r>
            <a:r>
              <a:rPr lang="de-DE" sz="2800" dirty="0" err="1" smtClean="0"/>
              <a:t>JGit</a:t>
            </a:r>
            <a:r>
              <a:rPr lang="de-DE" sz="2800" dirty="0" smtClean="0"/>
              <a:t> </a:t>
            </a:r>
          </a:p>
          <a:p>
            <a:r>
              <a:rPr lang="de-DE" sz="2400" dirty="0" smtClean="0">
                <a:solidFill>
                  <a:srgbClr val="438ECC"/>
                </a:solidFill>
              </a:rPr>
              <a:t>http</a:t>
            </a:r>
            <a:r>
              <a:rPr lang="de-DE" sz="2400" dirty="0">
                <a:solidFill>
                  <a:srgbClr val="438ECC"/>
                </a:solidFill>
              </a:rPr>
              <a:t>://</a:t>
            </a:r>
            <a:r>
              <a:rPr lang="de-DE" sz="2400" dirty="0" err="1">
                <a:solidFill>
                  <a:srgbClr val="438ECC"/>
                </a:solidFill>
              </a:rPr>
              <a:t>www.eclipse.org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downloads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smtClean="0"/>
              <a:t>Atom Editor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atom.io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Maven</a:t>
            </a:r>
            <a:r>
              <a:rPr lang="de-DE" sz="2800" dirty="0" smtClean="0"/>
              <a:t> 3.0.4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Gradle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www.gradle.org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WORKSHOP VM – ENTWICKLUNGSTOOLS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14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pull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...Dateien im Submodule ändern...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„Direkt im Submodule geändert“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Neue Version einbinden und in beide </a:t>
            </a:r>
            <a:r>
              <a:rPr lang="de-DE" sz="1400" dirty="0" err="1" smtClean="0">
                <a:latin typeface="Courier New"/>
                <a:cs typeface="Courier New"/>
              </a:rPr>
              <a:t>Repositories</a:t>
            </a:r>
            <a:r>
              <a:rPr lang="de-DE" sz="1400" dirty="0" smtClean="0">
                <a:latin typeface="Courier New"/>
                <a:cs typeface="Courier New"/>
              </a:rPr>
              <a:t> pushen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„Geänderte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Version“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recurse-submodules</a:t>
            </a:r>
            <a:r>
              <a:rPr lang="de-DE" sz="1400" b="1" dirty="0">
                <a:latin typeface="Courier New"/>
                <a:cs typeface="Courier New"/>
              </a:rPr>
              <a:t>=on-</a:t>
            </a:r>
            <a:r>
              <a:rPr lang="de-DE" sz="1400" b="1" dirty="0" err="1" smtClean="0">
                <a:latin typeface="Courier New"/>
                <a:cs typeface="Courier New"/>
              </a:rPr>
              <a:t>demand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Pushing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submodule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To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f33af09..1032148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 smtClean="0">
                <a:latin typeface="Courier New"/>
                <a:cs typeface="Courier New"/>
              </a:rPr>
              <a:t>master</a:t>
            </a:r>
            <a:endParaRPr lang="fi-FI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To </a:t>
            </a:r>
            <a:r>
              <a:rPr lang="fi-FI" sz="14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web-application.git</a:t>
            </a:r>
            <a:endParaRPr lang="fi-FI" sz="1400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  cd9de05..f0bb790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endParaRPr lang="fi-FI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ÄNDERN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44" y="908720"/>
            <a:ext cx="6008712" cy="20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39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04776"/>
            <a:ext cx="6400800" cy="2108200"/>
          </a:xfrm>
          <a:prstGeom prst="rect">
            <a:avLst/>
          </a:prstGeom>
        </p:spPr>
      </p:pic>
      <p:sp>
        <p:nvSpPr>
          <p:cNvPr id="5" name="Inhaltsplatzhalter 1"/>
          <p:cNvSpPr>
            <a:spLocks noGrp="1"/>
          </p:cNvSpPr>
          <p:nvPr>
            <p:ph idx="1"/>
          </p:nvPr>
        </p:nvSpPr>
        <p:spPr>
          <a:xfrm>
            <a:off x="315913" y="3501008"/>
            <a:ext cx="8512175" cy="31683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prefix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--squash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git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fetch</a:t>
            </a:r>
            <a:r>
              <a:rPr lang="de-DE" sz="1600" dirty="0">
                <a:latin typeface="Courier New"/>
                <a:cs typeface="Courier New"/>
              </a:rPr>
              <a:t> ../</a:t>
            </a:r>
            <a:r>
              <a:rPr lang="de-DE" sz="1600" dirty="0" err="1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dirty="0">
                <a:latin typeface="Courier New"/>
                <a:cs typeface="Courier New"/>
              </a:rPr>
              <a:t>/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warning</a:t>
            </a:r>
            <a:r>
              <a:rPr lang="de-DE" sz="1600" dirty="0" smtClean="0">
                <a:latin typeface="Courier New"/>
                <a:cs typeface="Courier New"/>
              </a:rPr>
              <a:t>: </a:t>
            </a:r>
            <a:r>
              <a:rPr lang="de-DE" sz="1600" dirty="0" err="1" smtClean="0">
                <a:latin typeface="Courier New"/>
                <a:cs typeface="Courier New"/>
              </a:rPr>
              <a:t>no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common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commits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From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../</a:t>
            </a:r>
            <a:r>
              <a:rPr lang="de-DE" sz="1600" dirty="0" err="1">
                <a:solidFill>
                  <a:srgbClr val="00BBD3"/>
                </a:solidFill>
                <a:latin typeface="Courier New"/>
                <a:cs typeface="Courier New"/>
              </a:rPr>
              <a:t>bootstrap</a:t>
            </a:r>
            <a:endParaRPr lang="de-DE" sz="1600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* 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r>
              <a:rPr lang="de-DE" sz="1600" dirty="0">
                <a:latin typeface="Courier New"/>
                <a:cs typeface="Courier New"/>
              </a:rPr>
              <a:t>           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    -&gt; FETCH_HEAD</a:t>
            </a:r>
          </a:p>
          <a:p>
            <a:pPr marL="0" indent="0">
              <a:buNone/>
            </a:pPr>
            <a:r>
              <a:rPr lang="de-DE" sz="1600" dirty="0" err="1">
                <a:latin typeface="Courier New"/>
                <a:cs typeface="Courier New"/>
              </a:rPr>
              <a:t>Added</a:t>
            </a:r>
            <a:r>
              <a:rPr lang="de-DE" sz="1600" dirty="0">
                <a:latin typeface="Courier New"/>
                <a:cs typeface="Courier New"/>
              </a:rPr>
              <a:t> dir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2200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157192"/>
            <a:ext cx="8512232" cy="11521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Cloning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  <a:r>
              <a:rPr lang="de-DE" sz="1400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</a:t>
            </a:r>
            <a:r>
              <a:rPr lang="de-DE" sz="1400" dirty="0" smtClean="0">
                <a:latin typeface="Courier New"/>
                <a:cs typeface="Courier New"/>
              </a:rPr>
              <a:t>'</a:t>
            </a:r>
            <a:r>
              <a:rPr lang="de-DE" sz="1400" dirty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Done</a:t>
            </a:r>
            <a:r>
              <a:rPr lang="de-DE" sz="1400" dirty="0">
                <a:latin typeface="Courier New"/>
                <a:cs typeface="Courier New"/>
              </a:rPr>
              <a:t>.</a:t>
            </a:r>
            <a:endParaRPr lang="de-DE" sz="1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83" y="1052736"/>
            <a:ext cx="570303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6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356992"/>
            <a:ext cx="8512232" cy="29523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pull</a:t>
            </a:r>
            <a:endParaRPr lang="de-DE" sz="1400" b="1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prefix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--squash 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-m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„Version v4.1 eingebunden“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endParaRPr lang="de-DE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From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../</a:t>
            </a:r>
            <a:r>
              <a:rPr lang="de-DE" sz="1400" dirty="0" err="1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400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* tag               </a:t>
            </a:r>
            <a:r>
              <a:rPr lang="de-DE" sz="1400" dirty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r>
              <a:rPr lang="de-DE" sz="1400" dirty="0">
                <a:latin typeface="Courier New"/>
                <a:cs typeface="Courier New"/>
              </a:rPr>
              <a:t>       -&gt; FETCH_HEAD</a:t>
            </a: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made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by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the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recursive</a:t>
            </a:r>
            <a:r>
              <a:rPr lang="de-DE" sz="1400" dirty="0">
                <a:latin typeface="Courier New"/>
                <a:cs typeface="Courier New"/>
              </a:rPr>
              <a:t>' </a:t>
            </a:r>
            <a:r>
              <a:rPr lang="de-DE" sz="1400" dirty="0" err="1">
                <a:latin typeface="Courier New"/>
                <a:cs typeface="Courier New"/>
              </a:rPr>
              <a:t>strategy</a:t>
            </a:r>
            <a:r>
              <a:rPr lang="de-DE" sz="1400" dirty="0"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dist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/bootstrap-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theme.css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| 6 ++++--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1 </a:t>
            </a:r>
            <a:r>
              <a:rPr lang="de-DE" sz="1400" dirty="0" err="1">
                <a:latin typeface="Courier New"/>
                <a:cs typeface="Courier New"/>
              </a:rPr>
              <a:t>file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changed</a:t>
            </a:r>
            <a:r>
              <a:rPr lang="de-DE" sz="1400" dirty="0">
                <a:latin typeface="Courier New"/>
                <a:cs typeface="Courier New"/>
              </a:rPr>
              <a:t>, 4 </a:t>
            </a:r>
            <a:r>
              <a:rPr lang="de-DE" sz="1400" dirty="0" err="1">
                <a:latin typeface="Courier New"/>
                <a:cs typeface="Courier New"/>
              </a:rPr>
              <a:t>insertions</a:t>
            </a:r>
            <a:r>
              <a:rPr lang="de-DE" sz="1400" dirty="0">
                <a:latin typeface="Courier New"/>
                <a:cs typeface="Courier New"/>
              </a:rPr>
              <a:t>(+), 2 </a:t>
            </a:r>
            <a:r>
              <a:rPr lang="de-DE" sz="1400" dirty="0" err="1">
                <a:latin typeface="Courier New"/>
                <a:cs typeface="Courier New"/>
              </a:rPr>
              <a:t>deletions</a:t>
            </a:r>
            <a:r>
              <a:rPr lang="de-DE" sz="14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80728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9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Herauslösen der betreffenden </a:t>
            </a:r>
            <a:r>
              <a:rPr lang="de-DE" sz="1800" dirty="0" err="1" smtClean="0"/>
              <a:t>Commits</a:t>
            </a:r>
            <a:r>
              <a:rPr lang="de-DE" sz="1800" dirty="0" smtClean="0"/>
              <a:t> in isolierten </a:t>
            </a:r>
            <a:r>
              <a:rPr lang="de-DE" sz="1800" dirty="0" err="1" smtClean="0"/>
              <a:t>Branch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600" dirty="0"/>
          </a:p>
          <a:p>
            <a:pPr marL="514350" indent="-514350">
              <a:buFont typeface="+mj-lt"/>
              <a:buAutoNum type="arabicPeriod"/>
            </a:pP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  <a:p>
            <a:pPr marL="514350" indent="-514350">
              <a:buFont typeface="+mj-lt"/>
              <a:buAutoNum type="arabicPeriod"/>
            </a:pPr>
            <a:endParaRPr lang="de-DE" sz="1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Zurückführen in das Original-Repository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- HINTERGRUND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66" y="1340768"/>
            <a:ext cx="6557869" cy="18002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40" y="3645024"/>
            <a:ext cx="6568521" cy="26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8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1: Dateien lokal ändern und </a:t>
            </a:r>
            <a:r>
              <a:rPr lang="de-DE" sz="2000" b="1" dirty="0" err="1" smtClean="0"/>
              <a:t>committen</a:t>
            </a:r>
            <a:endParaRPr lang="de-DE" sz="2000" b="1" dirty="0" smtClean="0"/>
          </a:p>
          <a:p>
            <a:pPr marL="0" indent="0">
              <a:buNone/>
            </a:pP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b="1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16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>
                <a:latin typeface="Courier New"/>
                <a:cs typeface="Courier New"/>
              </a:rPr>
              <a:t>m "Eine Änderung im bootstrap-</a:t>
            </a:r>
            <a:r>
              <a:rPr lang="de-DE" sz="1600" b="1" dirty="0" smtClean="0">
                <a:latin typeface="Courier New"/>
                <a:cs typeface="Courier New"/>
              </a:rPr>
              <a:t>Verzeichnis“</a:t>
            </a:r>
          </a:p>
          <a:p>
            <a:pPr marL="0" indent="0">
              <a:buNone/>
            </a:pPr>
            <a:r>
              <a:rPr lang="de-DE" sz="1600" b="1" dirty="0">
                <a:latin typeface="Courier New"/>
                <a:cs typeface="Courier New"/>
              </a:rPr>
              <a:t>	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smtClean="0">
                <a:solidFill>
                  <a:srgbClr val="AB51A8"/>
                </a:solidFill>
                <a:latin typeface="Courier New"/>
                <a:cs typeface="Courier New"/>
              </a:rPr>
              <a:t>d3ca4</a:t>
            </a:r>
            <a:r>
              <a:rPr lang="de-DE" sz="1600" dirty="0" smtClean="0">
                <a:latin typeface="Courier New"/>
                <a:cs typeface="Courier New"/>
              </a:rPr>
              <a:t>] </a:t>
            </a:r>
            <a:r>
              <a:rPr lang="de-DE" sz="1600" dirty="0">
                <a:latin typeface="Courier New"/>
                <a:cs typeface="Courier New"/>
              </a:rPr>
              <a:t>Eine Änderung im bootstrap-Verzeichnis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96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2564904"/>
            <a:ext cx="8512232" cy="3816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2: Änderungen extrahieren und in Original-Repository pushen</a:t>
            </a: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</a:t>
            </a:r>
            <a:r>
              <a:rPr lang="de-DE" sz="1400" dirty="0" err="1" smtClean="0">
                <a:latin typeface="Courier New"/>
                <a:cs typeface="Courier New"/>
              </a:rPr>
              <a:t>Branch</a:t>
            </a:r>
            <a:r>
              <a:rPr lang="de-DE" sz="1400" dirty="0" smtClean="0">
                <a:latin typeface="Courier New"/>
                <a:cs typeface="Courier New"/>
              </a:rPr>
              <a:t> erzeugen und aktivieren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split</a:t>
            </a:r>
            <a:r>
              <a:rPr lang="en-US" sz="1400" b="1" dirty="0">
                <a:latin typeface="Courier New"/>
                <a:cs typeface="Courier New"/>
              </a:rPr>
              <a:t> --prefix 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/main/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/bootstrap/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endParaRPr lang="en-US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smtClean="0">
                <a:latin typeface="Courier New"/>
                <a:cs typeface="Courier New"/>
              </a:rPr>
              <a:t>		-</a:t>
            </a:r>
            <a:r>
              <a:rPr lang="en-US" sz="1400" b="1" dirty="0">
                <a:latin typeface="Courier New"/>
                <a:cs typeface="Courier New"/>
              </a:rPr>
              <a:t>-branch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Created </a:t>
            </a:r>
            <a:r>
              <a:rPr lang="en-US" sz="1400" dirty="0">
                <a:latin typeface="Courier New"/>
                <a:cs typeface="Courier New"/>
              </a:rPr>
              <a:t>branch 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r>
              <a:rPr lang="en-US" sz="1400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checkout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Remote </a:t>
            </a:r>
            <a:r>
              <a:rPr lang="en-US" sz="1400" dirty="0" err="1" smtClean="0">
                <a:latin typeface="Courier New"/>
                <a:cs typeface="Courier New"/>
              </a:rPr>
              <a:t>anlegen</a:t>
            </a:r>
            <a:r>
              <a:rPr lang="en-US" sz="1400" dirty="0" smtClean="0">
                <a:latin typeface="Courier New"/>
                <a:cs typeface="Courier New"/>
              </a:rPr>
              <a:t>, um auf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zugreifen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zu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können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remote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en-US" sz="1400" b="1" dirty="0" smtClean="0">
                <a:latin typeface="Courier New"/>
                <a:cs typeface="Courier New"/>
              </a:rPr>
              <a:t> &amp;&amp;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fetch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</a:p>
          <a:p>
            <a:pPr marL="0" indent="0">
              <a:buNone/>
            </a:pPr>
            <a:endParaRPr lang="en-US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Ggf</a:t>
            </a:r>
            <a:r>
              <a:rPr lang="en-US" sz="1400" dirty="0" smtClean="0">
                <a:latin typeface="Courier New"/>
                <a:cs typeface="Courier New"/>
              </a:rPr>
              <a:t>.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aus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dem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Original-Repository </a:t>
            </a:r>
            <a:r>
              <a:rPr lang="en-US" sz="1400" dirty="0" err="1" smtClean="0">
                <a:latin typeface="Courier New"/>
                <a:cs typeface="Courier New"/>
              </a:rPr>
              <a:t>mergen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merge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latin typeface="Courier New"/>
                <a:cs typeface="Courier New"/>
              </a:rPr>
              <a:t>/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</a:p>
          <a:p>
            <a:pPr marL="0" indent="0">
              <a:buNone/>
            </a:pPr>
            <a:endParaRPr lang="en-US" sz="11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in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pushen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HEAD</a:t>
            </a:r>
            <a:r>
              <a:rPr lang="en-US" sz="1400" b="1" dirty="0" err="1" smtClean="0">
                <a:latin typeface="Courier New"/>
                <a:cs typeface="Courier New"/>
              </a:rPr>
              <a:t>: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en-US" sz="14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16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438ECC"/>
                </a:solidFill>
              </a:rPr>
              <a:t>submodule_subtree</a:t>
            </a:r>
            <a:r>
              <a:rPr lang="de-DE" b="1" dirty="0" smtClean="0">
                <a:solidFill>
                  <a:srgbClr val="438ECC"/>
                </a:solidFill>
              </a:rPr>
              <a:t>/</a:t>
            </a:r>
            <a:r>
              <a:rPr lang="de-DE" b="1" dirty="0" err="1" smtClean="0">
                <a:solidFill>
                  <a:srgbClr val="438ECC"/>
                </a:solidFill>
              </a:rPr>
              <a:t>subtree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(„Klon 1“) und fügen dort mittels </a:t>
            </a:r>
            <a:r>
              <a:rPr lang="de-DE" sz="2400" dirty="0" err="1" smtClean="0">
                <a:solidFill>
                  <a:srgbClr val="438ECC"/>
                </a:solidFill>
              </a:rPr>
              <a:t>Subtree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(in das Unterverzeichnis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main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webapp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bootstrap</a:t>
            </a:r>
            <a:r>
              <a:rPr lang="de-DE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erneut („Klon 2“) und fügen dort mittels </a:t>
            </a:r>
            <a:r>
              <a:rPr lang="de-DE" sz="2400" dirty="0" smtClean="0">
                <a:solidFill>
                  <a:srgbClr val="438ECC"/>
                </a:solidFill>
              </a:rPr>
              <a:t>Submodule</a:t>
            </a:r>
            <a:r>
              <a:rPr lang="de-DE" sz="2400" dirty="0" smtClean="0"/>
              <a:t> 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</a:t>
            </a:r>
            <a:r>
              <a:rPr lang="de-DE" sz="2400" dirty="0"/>
              <a:t>hinzu (in das Unterverzeichnis </a:t>
            </a:r>
            <a:r>
              <a:rPr lang="de-DE" sz="2400" dirty="0" err="1">
                <a:solidFill>
                  <a:srgbClr val="438ECC"/>
                </a:solidFill>
              </a:rPr>
              <a:t>src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main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webapp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bootstrap</a:t>
            </a:r>
            <a:r>
              <a:rPr lang="de-DE" sz="2400" dirty="0"/>
              <a:t>)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Ändern Sie im </a:t>
            </a:r>
            <a:r>
              <a:rPr lang="de-DE" sz="2400" dirty="0" smtClean="0">
                <a:solidFill>
                  <a:srgbClr val="438ECC"/>
                </a:solidFill>
              </a:rPr>
              <a:t>Klon 2</a:t>
            </a:r>
            <a:r>
              <a:rPr lang="de-DE" sz="2400" dirty="0" smtClean="0"/>
              <a:t> eine Datei im bootstrap-Verzeichnis, </a:t>
            </a:r>
            <a:r>
              <a:rPr lang="de-DE" sz="2400" dirty="0" err="1" smtClean="0"/>
              <a:t>committen</a:t>
            </a:r>
            <a:r>
              <a:rPr lang="de-DE" sz="2400" dirty="0" smtClean="0"/>
              <a:t> Sie diese und schreiben Sie die Änderung zurück in das Original-Repository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Aktualisieren Sie im </a:t>
            </a:r>
            <a:r>
              <a:rPr lang="de-DE" sz="2400" dirty="0" smtClean="0">
                <a:solidFill>
                  <a:srgbClr val="438ECC"/>
                </a:solidFill>
              </a:rPr>
              <a:t>Klon 1</a:t>
            </a:r>
            <a:r>
              <a:rPr lang="de-DE" sz="2400" dirty="0" smtClean="0"/>
              <a:t> das eingebundene Bootstrap-Repository mit dem Commit aus Schritt 3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SUBMODULE UND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0794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569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git_repository_open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git_oid_fromstr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//Lookup Commit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and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4479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Rugged::Repository.new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repo.lookup('0f4433...')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File.open("foo.txt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", 'a+‘){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|f|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f.write("next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line\n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“)}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Work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Index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repo.index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index.add('foo.txt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index.write_tree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index.write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()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 (1)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Create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{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email=&gt;'rp@etosquare.de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',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time=&gt;Time.now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name=&gt;'Rene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Preissel' }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Parents</a:t>
            </a:r>
            <a:r>
              <a:rPr lang="de-DE" b="1" smtClean="0">
                <a:solidFill>
                  <a:srgbClr val="009587"/>
                </a:solidFill>
                <a:latin typeface="Courier New"/>
                <a:cs typeface="Courier New"/>
              </a:rPr>
              <a:t> = [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repo.head.target.oid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]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Rugged::Commit.create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author=&gt;author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message=&gt;"Hello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world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",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committer=&gt;author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parents=&gt;parents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tree=&gt;tree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update_ref=&gt;'HEAD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  )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 (2)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/>
              <a:t>Weitere Java APIs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73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4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8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61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97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0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91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 smtClean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cs typeface="Courier New"/>
              </a:rPr>
              <a:t>Hinweis: </a:t>
            </a:r>
            <a:r>
              <a:rPr lang="de-DE" sz="1800" dirty="0" smtClean="0">
                <a:cs typeface="Courier New"/>
              </a:rPr>
              <a:t>Sie können das Repository „</a:t>
            </a:r>
            <a:r>
              <a:rPr lang="de-DE" sz="1800" dirty="0" err="1" smtClean="0">
                <a:cs typeface="Courier New"/>
              </a:rPr>
              <a:t>api</a:t>
            </a:r>
            <a:r>
              <a:rPr lang="de-DE" sz="1800" dirty="0" smtClean="0">
                <a:cs typeface="Courier New"/>
              </a:rPr>
              <a:t>/</a:t>
            </a:r>
            <a:r>
              <a:rPr lang="de-DE" sz="1800" dirty="0" err="1" smtClean="0">
                <a:cs typeface="Courier New"/>
              </a:rPr>
              <a:t>mergetool</a:t>
            </a:r>
            <a:r>
              <a:rPr lang="de-DE" sz="1800" dirty="0" smtClean="0">
                <a:cs typeface="Courier New"/>
              </a:rPr>
              <a:t>“ als Projekt in </a:t>
            </a:r>
            <a:r>
              <a:rPr lang="de-DE" sz="1800" dirty="0" err="1" smtClean="0">
                <a:cs typeface="Courier New"/>
              </a:rPr>
              <a:t>Eclipse</a:t>
            </a:r>
            <a:r>
              <a:rPr lang="de-DE" sz="1800" dirty="0" smtClean="0">
                <a:cs typeface="Courier New"/>
              </a:rPr>
              <a:t> importieren (File -&gt; Import... -&gt; General -&gt; </a:t>
            </a:r>
            <a:r>
              <a:rPr lang="de-DE" sz="1800" dirty="0" err="1" smtClean="0">
                <a:cs typeface="Courier New"/>
              </a:rPr>
              <a:t>Existing</a:t>
            </a:r>
            <a:r>
              <a:rPr lang="de-DE" sz="1800" dirty="0" smtClean="0">
                <a:cs typeface="Courier New"/>
              </a:rPr>
              <a:t> Projects </a:t>
            </a:r>
            <a:r>
              <a:rPr lang="de-DE" sz="1800" dirty="0" err="1" smtClean="0">
                <a:cs typeface="Courier New"/>
              </a:rPr>
              <a:t>into</a:t>
            </a:r>
            <a:r>
              <a:rPr lang="de-DE" sz="1800" dirty="0" smtClean="0">
                <a:cs typeface="Courier New"/>
              </a:rPr>
              <a:t> Workspace)</a:t>
            </a:r>
          </a:p>
          <a:p>
            <a:r>
              <a:rPr lang="de-DE" sz="2000" dirty="0" smtClean="0">
                <a:cs typeface="Courier New"/>
              </a:rPr>
              <a:t>Vervollständigen Sie die vorhandene Klasse </a:t>
            </a:r>
            <a:r>
              <a:rPr lang="de-DE" sz="2000" b="1" dirty="0" smtClean="0">
                <a:cs typeface="Courier New"/>
              </a:rPr>
              <a:t>de.e2.mergetool.MergeTool</a:t>
            </a:r>
            <a:r>
              <a:rPr lang="de-DE" sz="2000" dirty="0" smtClean="0">
                <a:cs typeface="Courier New"/>
              </a:rPr>
              <a:t>, so dass alle Änderungen des Integrations-</a:t>
            </a:r>
            <a:r>
              <a:rPr lang="de-DE" sz="2000" dirty="0" err="1" smtClean="0">
                <a:cs typeface="Courier New"/>
              </a:rPr>
              <a:t>Branches</a:t>
            </a:r>
            <a:r>
              <a:rPr lang="de-DE" sz="2000" dirty="0" smtClean="0">
                <a:cs typeface="Courier New"/>
              </a:rPr>
              <a:t> (</a:t>
            </a:r>
            <a:r>
              <a:rPr lang="de-DE" sz="2000" dirty="0" err="1" smtClean="0">
                <a:solidFill>
                  <a:srgbClr val="438ECC"/>
                </a:solidFill>
                <a:cs typeface="Courier New"/>
              </a:rPr>
              <a:t>int</a:t>
            </a:r>
            <a:r>
              <a:rPr lang="de-DE" sz="2000" dirty="0" smtClean="0">
                <a:cs typeface="Courier New"/>
              </a:rPr>
              <a:t>) in den </a:t>
            </a:r>
            <a:r>
              <a:rPr lang="de-DE" sz="2000" dirty="0" smtClean="0">
                <a:solidFill>
                  <a:srgbClr val="438ECC"/>
                </a:solidFill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übernommen werden.</a:t>
            </a:r>
          </a:p>
          <a:p>
            <a:r>
              <a:rPr lang="de-DE" sz="1800" dirty="0" smtClean="0">
                <a:cs typeface="Courier New"/>
              </a:rPr>
              <a:t>Dazu muss das externe Repository geklont bzw. aktualisiert werden. Dann wird der </a:t>
            </a:r>
            <a:r>
              <a:rPr lang="de-DE" sz="1800" dirty="0" err="1" smtClean="0">
                <a:cs typeface="Courier New"/>
              </a:rPr>
              <a:t>Merge</a:t>
            </a:r>
            <a:r>
              <a:rPr lang="de-DE" sz="1800" dirty="0" smtClean="0">
                <a:cs typeface="Courier New"/>
              </a:rPr>
              <a:t> durchgeführt und am Ende das Ergebnis zurückgeschrieben.</a:t>
            </a:r>
          </a:p>
          <a:p>
            <a:r>
              <a:rPr lang="de-DE" sz="1800" dirty="0" smtClean="0">
                <a:cs typeface="Courier New"/>
              </a:rPr>
              <a:t>Nutzen Sie den vorhanden </a:t>
            </a:r>
            <a:r>
              <a:rPr lang="de-DE" sz="1800" dirty="0" err="1" smtClean="0">
                <a:cs typeface="Courier New"/>
              </a:rPr>
              <a:t>Testcase</a:t>
            </a:r>
            <a:r>
              <a:rPr lang="de-DE" sz="1800" dirty="0" smtClean="0">
                <a:cs typeface="Courier New"/>
              </a:rPr>
              <a:t> </a:t>
            </a:r>
            <a:r>
              <a:rPr lang="de-DE" sz="1800" b="1" dirty="0" smtClean="0">
                <a:cs typeface="Courier New"/>
              </a:rPr>
              <a:t>de.e2.mergetool.MergeToolTest </a:t>
            </a:r>
            <a:r>
              <a:rPr lang="de-DE" sz="1800" dirty="0" smtClean="0">
                <a:cs typeface="Courier New"/>
              </a:rPr>
              <a:t>als Überprüfung, ob die Implementierung vollständig ist.</a:t>
            </a:r>
            <a:br>
              <a:rPr lang="de-DE" sz="1800" dirty="0" smtClean="0">
                <a:cs typeface="Courier New"/>
              </a:rPr>
            </a:br>
            <a:endParaRPr lang="de-DE" sz="18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365104"/>
            <a:ext cx="5184576" cy="1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9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Importieren des Projektes in den </a:t>
            </a:r>
            <a:r>
              <a:rPr lang="de-DE" sz="2000" dirty="0" err="1" smtClean="0">
                <a:cs typeface="Courier New"/>
              </a:rPr>
              <a:t>Eclipse</a:t>
            </a:r>
            <a:r>
              <a:rPr lang="de-DE" sz="2000" dirty="0" smtClean="0">
                <a:cs typeface="Courier New"/>
              </a:rPr>
              <a:t> Workspace:</a:t>
            </a:r>
          </a:p>
          <a:p>
            <a:pPr marL="0" indent="0">
              <a:buNone/>
            </a:pPr>
            <a:r>
              <a:rPr lang="de-DE" sz="2000" dirty="0">
                <a:cs typeface="Courier New"/>
              </a:rPr>
              <a:t>	</a:t>
            </a:r>
            <a:r>
              <a:rPr lang="de-DE" sz="2000" dirty="0" smtClean="0">
                <a:cs typeface="Courier New"/>
              </a:rPr>
              <a:t>File </a:t>
            </a:r>
            <a:r>
              <a:rPr lang="de-DE" sz="2000" dirty="0">
                <a:cs typeface="Courier New"/>
              </a:rPr>
              <a:t>-&gt; Import... -&gt; General -&gt; </a:t>
            </a:r>
            <a:r>
              <a:rPr lang="de-DE" sz="2000" dirty="0" err="1">
                <a:cs typeface="Courier New"/>
              </a:rPr>
              <a:t>Existing</a:t>
            </a:r>
            <a:r>
              <a:rPr lang="de-DE" sz="2000" dirty="0">
                <a:cs typeface="Courier New"/>
              </a:rPr>
              <a:t> Projects </a:t>
            </a:r>
            <a:r>
              <a:rPr lang="de-DE" sz="2000" dirty="0" err="1">
                <a:cs typeface="Courier New"/>
              </a:rPr>
              <a:t>into</a:t>
            </a:r>
            <a:r>
              <a:rPr lang="de-DE" sz="2000" dirty="0"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Workspace</a:t>
            </a:r>
            <a:endParaRPr lang="de-DE" sz="20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984" y="2366201"/>
            <a:ext cx="3082032" cy="379365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0472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solidFill>
                  <a:srgbClr val="438ECC"/>
                </a:solidFill>
              </a:rPr>
              <a:t>https</a:t>
            </a:r>
            <a:r>
              <a:rPr lang="de-DE" sz="2000" dirty="0">
                <a:solidFill>
                  <a:srgbClr val="438ECC"/>
                </a:solidFill>
              </a:rPr>
              <a:t>://github.com/ajoberstar/</a:t>
            </a:r>
            <a:r>
              <a:rPr lang="de-DE" sz="2000" dirty="0" smtClean="0">
                <a:solidFill>
                  <a:srgbClr val="438ECC"/>
                </a:solidFill>
              </a:rPr>
              <a:t>grgit</a:t>
            </a:r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bitbucket.org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atlassian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jgit-</a:t>
            </a:r>
            <a:r>
              <a:rPr lang="de-DE" sz="2000" dirty="0" err="1" smtClean="0">
                <a:solidFill>
                  <a:srgbClr val="438ECC"/>
                </a:solidFill>
              </a:rPr>
              <a:t>flow</a:t>
            </a:r>
            <a:endParaRPr lang="de-DE" sz="2000" dirty="0" smtClean="0">
              <a:solidFill>
                <a:srgbClr val="438ECC"/>
              </a:solidFill>
            </a:endParaRPr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auch das Remote-Repository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beginnen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smtClean="0">
                <a:latin typeface="Courier New"/>
                <a:cs typeface="Courier New"/>
              </a:rPr>
              <a:t>[</a:t>
            </a:r>
            <a:r>
              <a:rPr lang="de-DE" sz="1400" b="1" dirty="0" err="1" smtClean="0">
                <a:latin typeface="Courier New"/>
                <a:cs typeface="Courier New"/>
              </a:rPr>
              <a:t>JGit</a:t>
            </a:r>
            <a:r>
              <a:rPr lang="de-DE" sz="1400" b="1" dirty="0" smtClean="0">
                <a:latin typeface="Courier New"/>
                <a:cs typeface="Courier New"/>
              </a:rPr>
              <a:t>] Dateien </a:t>
            </a:r>
            <a:r>
              <a:rPr lang="de-DE" sz="1400" b="1" dirty="0">
                <a:latin typeface="Courier New"/>
                <a:cs typeface="Courier New"/>
              </a:rPr>
              <a:t>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</a:t>
            </a:r>
            <a:r>
              <a:rPr lang="de-DE" sz="1400" b="1" dirty="0" err="1" smtClean="0">
                <a:latin typeface="Courier New"/>
                <a:cs typeface="Courier New"/>
              </a:rPr>
              <a:t>abschliessen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1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github.com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eclipse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egit-github</a:t>
            </a:r>
            <a:r>
              <a:rPr lang="de-DE" sz="20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7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140968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1474229" y="3284984"/>
            <a:ext cx="6407150" cy="13082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549226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/>
              <a:t>Gradle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Release </a:t>
            </a:r>
            <a:r>
              <a:rPr lang="de-DE" dirty="0" err="1"/>
              <a:t>Plug-in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</a:t>
            </a:r>
            <a:r>
              <a:rPr lang="de-DE" dirty="0" err="1"/>
              <a:t>JGit</a:t>
            </a:r>
            <a:r>
              <a:rPr lang="de-DE" dirty="0"/>
              <a:t> Flow </a:t>
            </a:r>
            <a:r>
              <a:rPr lang="de-DE" dirty="0" err="1"/>
              <a:t>Plug-in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52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54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410638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Erzeugt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  <a:endParaRPr lang="de-DE" sz="1700" dirty="0" smtClean="0"/>
          </a:p>
          <a:p>
            <a:pPr marL="223234" indent="0">
              <a:buNone/>
              <a:defRPr sz="1800"/>
            </a:pPr>
            <a:endParaRPr lang="de-DE" sz="1700" b="1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DAS REPOSITORY - EINE OBJEKTDATENBANK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836712"/>
            <a:ext cx="5336236" cy="555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3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0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83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rene.preissel@etosquare.de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OBJEKTDATENBANK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Stage, Cache</a:t>
            </a:r>
          </a:p>
          <a:p>
            <a:pPr marL="0" indent="0" algn="ctr">
              <a:buNone/>
              <a:defRPr/>
            </a:pPr>
            <a:r>
              <a:rPr lang="de-DE" sz="2000" dirty="0" smtClean="0">
                <a:solidFill>
                  <a:srgbClr val="7F7F7F"/>
                </a:solidFill>
                <a:latin typeface="Calibri"/>
                <a:cs typeface="Calibri"/>
              </a:rPr>
              <a:t>Alternative Namen für den Index</a:t>
            </a:r>
            <a:endParaRPr lang="de-DE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16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Datei/Änderungen zum Index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hinzufügen</a:t>
            </a:r>
          </a:p>
          <a:p>
            <a:pPr marL="0" indent="0" algn="ctr">
              <a:buNone/>
              <a:defRPr/>
            </a:pP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9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400" dirty="0" smtClean="0"/>
          </a:p>
          <a:p>
            <a:pPr marL="0" lv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  <a:endParaRPr sz="1700" dirty="0" smtClean="0"/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Ein Branch ist nichts weiter als der Zeiger </a:t>
            </a:r>
            <a:r>
              <a:rPr lang="de-DE" sz="1700" dirty="0" smtClean="0"/>
              <a:t>(</a:t>
            </a:r>
            <a:r>
              <a:rPr lang="de-DE" sz="1700" dirty="0" smtClean="0">
                <a:solidFill>
                  <a:srgbClr val="009587"/>
                </a:solidFill>
              </a:rPr>
              <a:t>Referenz</a:t>
            </a:r>
            <a:r>
              <a:rPr lang="de-DE" sz="1700" dirty="0" smtClean="0"/>
              <a:t>) </a:t>
            </a:r>
            <a:r>
              <a:rPr sz="1700" dirty="0" smtClean="0"/>
              <a:t>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Bei </a:t>
            </a:r>
            <a:r>
              <a:rPr sz="1700" dirty="0"/>
              <a:t>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348956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1000" dirty="0">
                <a:solidFill>
                  <a:srgbClr val="4D4D4D"/>
                </a:solidFill>
              </a:rPr>
              <a:t>(</a:t>
            </a:r>
            <a:r>
              <a:rPr sz="1000" dirty="0" smtClean="0">
                <a:solidFill>
                  <a:srgbClr val="4D4D4D"/>
                </a:solidFill>
              </a:rPr>
              <a:t>aus </a:t>
            </a:r>
            <a:r>
              <a:rPr sz="1000" dirty="0">
                <a:solidFill>
                  <a:srgbClr val="4D4D4D"/>
                </a:solidFill>
              </a:rPr>
              <a:t>„Git - Grundlagen und Workflows</a:t>
            </a:r>
            <a:r>
              <a:rPr sz="1000" dirty="0" smtClean="0">
                <a:solidFill>
                  <a:srgbClr val="4D4D4D"/>
                </a:solidFill>
              </a:rPr>
              <a:t>“</a:t>
            </a:r>
            <a:r>
              <a:rPr lang="de-DE" sz="1000" dirty="0" smtClean="0">
                <a:solidFill>
                  <a:srgbClr val="4D4D4D"/>
                </a:solidFill>
              </a:rPr>
              <a:t>)</a:t>
            </a:r>
            <a:endParaRPr sz="1000" dirty="0">
              <a:solidFill>
                <a:srgbClr val="4D4D4D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&amp;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-Management, Co-Autor des Buches „Die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>
                <a:solidFill>
                  <a:srgbClr val="4D4D4D"/>
                </a:solidFill>
              </a:rPr>
              <a:t> </a:t>
            </a:r>
            <a:r>
              <a:rPr lang="de-DE" sz="2000" dirty="0" smtClean="0">
                <a:solidFill>
                  <a:srgbClr val="4D4D4D"/>
                </a:solidFill>
              </a:rPr>
              <a:t>Service </a:t>
            </a:r>
            <a:r>
              <a:rPr lang="de-DE" sz="2000" dirty="0" err="1" smtClean="0">
                <a:solidFill>
                  <a:srgbClr val="4D4D4D"/>
                </a:solidFill>
              </a:rPr>
              <a:t>Platform</a:t>
            </a:r>
            <a:r>
              <a:rPr lang="de-DE" sz="2000" dirty="0" smtClean="0">
                <a:solidFill>
                  <a:srgbClr val="4D4D4D"/>
                </a:solidFill>
              </a:rPr>
              <a:t>“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b="1" dirty="0" err="1" smtClean="0"/>
              <a:t>Repository</a:t>
            </a:r>
            <a:r>
              <a:rPr lang="de-DE" sz="2400" b="1" dirty="0" smtClean="0"/>
              <a:t>: </a:t>
            </a:r>
            <a:r>
              <a:rPr lang="de-DE" sz="2400" b="1" dirty="0" err="1" smtClean="0">
                <a:solidFill>
                  <a:srgbClr val="438ECC"/>
                </a:solidFill>
              </a:rPr>
              <a:t>interna/einstieg</a:t>
            </a:r>
            <a:endParaRPr lang="de-DE" sz="2400" b="1" dirty="0" smtClean="0">
              <a:solidFill>
                <a:srgbClr val="438ECC"/>
              </a:solidFill>
            </a:endParaRP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</a:t>
            </a:r>
            <a:r>
              <a:rPr lang="de-DE" sz="2400" dirty="0" smtClean="0">
                <a:solidFill>
                  <a:srgbClr val="438ECC"/>
                </a:solidFill>
              </a:rPr>
              <a:t>9a6686</a:t>
            </a:r>
            <a:r>
              <a:rPr lang="de-DE" sz="2400" dirty="0" smtClean="0"/>
              <a:t> und </a:t>
            </a:r>
            <a:r>
              <a:rPr lang="de-DE" sz="2400" dirty="0" smtClean="0">
                <a:solidFill>
                  <a:srgbClr val="438ECC"/>
                </a:solidFill>
              </a:rPr>
              <a:t>a2e182</a:t>
            </a:r>
            <a:r>
              <a:rPr lang="de-DE" sz="2400" dirty="0" smtClean="0"/>
              <a:t>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</a:t>
            </a:r>
            <a:r>
              <a:rPr lang="de-DE" sz="2400" dirty="0" smtClean="0">
                <a:solidFill>
                  <a:srgbClr val="438ECC"/>
                </a:solidFill>
              </a:rPr>
              <a:t>f495c5</a:t>
            </a:r>
            <a:r>
              <a:rPr lang="de-DE" sz="2400" dirty="0" smtClean="0"/>
              <a:t>, welches nur die zwei Dateien (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/>
              <a:t>) als </a:t>
            </a:r>
            <a:r>
              <a:rPr lang="de-DE" sz="2400" dirty="0" err="1" smtClean="0"/>
              <a:t>Root-Tree</a:t>
            </a:r>
            <a:r>
              <a:rPr lang="de-DE" sz="2400" dirty="0" smtClean="0"/>
              <a:t> beinhaltet und keinen </a:t>
            </a:r>
            <a:r>
              <a:rPr lang="de-DE" sz="2400" dirty="0" err="1" smtClean="0"/>
              <a:t>Parent</a:t>
            </a:r>
            <a:r>
              <a:rPr lang="de-DE" sz="2400" dirty="0" smtClean="0"/>
              <a:t>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 (optional):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>
                <a:solidFill>
                  <a:srgbClr val="438ECC"/>
                </a:solidFill>
              </a:rPr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196556"/>
            <a:ext cx="7720144" cy="44612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OBJEKTDATENBANK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3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>
                <a:solidFill>
                  <a:srgbClr val="F05033"/>
                </a:solidFill>
              </a:rPr>
              <a:t>Bei Konflikten</a:t>
            </a:r>
            <a:endParaRPr lang="de-DE" sz="1400" dirty="0" smtClean="0">
              <a:solidFill>
                <a:srgbClr val="F05033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(Auch außerhalb von 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nutzbar)</a:t>
            </a:r>
            <a:endParaRPr lang="de-DE" sz="1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 KONFLIKTE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46" y="2184867"/>
            <a:ext cx="4968708" cy="3620397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rerere</a:t>
            </a:r>
            <a:r>
              <a:rPr lang="de-DE" b="1" dirty="0">
                <a:solidFill>
                  <a:srgbClr val="009587"/>
                </a:solidFill>
              </a:rPr>
              <a:t> </a:t>
            </a:r>
            <a:r>
              <a:rPr lang="de-DE" b="1" dirty="0" smtClean="0"/>
              <a:t>„</a:t>
            </a:r>
            <a:r>
              <a:rPr lang="de-DE" b="1" dirty="0"/>
              <a:t>Reuse </a:t>
            </a:r>
            <a:r>
              <a:rPr lang="de-DE" b="1" dirty="0" err="1"/>
              <a:t>recorded</a:t>
            </a:r>
            <a:r>
              <a:rPr lang="de-DE" b="1" dirty="0"/>
              <a:t> </a:t>
            </a:r>
            <a:r>
              <a:rPr lang="de-DE" b="1" dirty="0" err="1" smtClean="0"/>
              <a:t>resolution</a:t>
            </a:r>
            <a:r>
              <a:rPr lang="de-DE" b="1" dirty="0" smtClean="0"/>
              <a:t>“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Repository: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Verbinden lokale mit Remote-</a:t>
            </a:r>
            <a:r>
              <a:rPr lang="de-DE" sz="2000" b="1" dirty="0" err="1" smtClean="0"/>
              <a:t>Repositories</a:t>
            </a:r>
            <a:endParaRPr lang="de-DE" sz="2000" b="1" dirty="0" smtClean="0"/>
          </a:p>
          <a:p>
            <a:pPr lvl="1"/>
            <a:r>
              <a:rPr lang="de-DE" sz="1800" dirty="0" smtClean="0"/>
              <a:t>Durch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clone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wird „</a:t>
            </a:r>
            <a:r>
              <a:rPr lang="de-DE" sz="1800" dirty="0" err="1" smtClean="0"/>
              <a:t>origin</a:t>
            </a:r>
            <a:r>
              <a:rPr lang="de-DE" sz="1800" dirty="0" smtClean="0"/>
              <a:t>“-Remote angelegt</a:t>
            </a:r>
          </a:p>
          <a:p>
            <a:pPr lvl="1"/>
            <a:r>
              <a:rPr lang="de-DE" sz="1800" dirty="0" smtClean="0"/>
              <a:t>Mit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remote </a:t>
            </a:r>
            <a:r>
              <a:rPr lang="de-DE" sz="1800" dirty="0" err="1" smtClean="0">
                <a:solidFill>
                  <a:srgbClr val="009587"/>
                </a:solidFill>
              </a:rPr>
              <a:t>add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können weitere </a:t>
            </a:r>
            <a:r>
              <a:rPr lang="de-DE" sz="1800" dirty="0" err="1" smtClean="0"/>
              <a:t>Remotes</a:t>
            </a:r>
            <a:r>
              <a:rPr lang="de-DE" sz="1800" dirty="0" smtClean="0"/>
              <a:t> hinzugefügt werde</a:t>
            </a:r>
            <a:r>
              <a:rPr lang="de-DE" sz="2000" dirty="0" smtClean="0"/>
              <a:t>n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REMOTES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46" y="2144417"/>
            <a:ext cx="5487709" cy="2364703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/>
              <a:t>Austausch von Objekten über </a:t>
            </a:r>
            <a:r>
              <a:rPr lang="de-DE" sz="2000" b="1" dirty="0" err="1">
                <a:solidFill>
                  <a:srgbClr val="009587"/>
                </a:solidFill>
              </a:rPr>
              <a:t>fetch</a:t>
            </a:r>
            <a:r>
              <a:rPr lang="de-DE" sz="2000" b="1" dirty="0">
                <a:solidFill>
                  <a:srgbClr val="009587"/>
                </a:solidFill>
              </a:rPr>
              <a:t> </a:t>
            </a:r>
            <a:r>
              <a:rPr lang="de-DE" sz="2000" b="1" dirty="0"/>
              <a:t>und </a:t>
            </a:r>
            <a:r>
              <a:rPr lang="de-DE" sz="2000" b="1" dirty="0">
                <a:solidFill>
                  <a:srgbClr val="009587"/>
                </a:solidFill>
              </a:rPr>
              <a:t>push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(II)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186" y="2144417"/>
            <a:ext cx="5472669" cy="247762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2100752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- KOMMANDOS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744449"/>
            <a:ext cx="4892697" cy="50847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de-DE" sz="1800" b="1" dirty="0" smtClean="0"/>
              <a:t>(Vorbereitung)</a:t>
            </a:r>
          </a:p>
          <a:p>
            <a:pPr lvl="1">
              <a:lnSpc>
                <a:spcPct val="150000"/>
              </a:lnSpc>
            </a:pPr>
            <a:r>
              <a:rPr lang="de-DE" sz="1400" dirty="0" smtClean="0"/>
              <a:t>Start und Verwendung der VM</a:t>
            </a:r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Git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Internas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600" dirty="0" smtClean="0"/>
              <a:t>Objekt-Datenbank, </a:t>
            </a:r>
            <a:r>
              <a:rPr lang="de-DE" sz="1600" dirty="0" err="1" smtClean="0"/>
              <a:t>Branches</a:t>
            </a:r>
            <a:r>
              <a:rPr lang="de-DE" sz="1600" dirty="0" smtClean="0"/>
              <a:t>, </a:t>
            </a:r>
            <a:r>
              <a:rPr lang="de-DE" sz="1600" dirty="0" err="1" smtClean="0"/>
              <a:t>Remotes</a:t>
            </a:r>
            <a:endParaRPr lang="de-DE" sz="1600" dirty="0" smtClean="0"/>
          </a:p>
          <a:p>
            <a:pPr>
              <a:lnSpc>
                <a:spcPct val="150000"/>
              </a:lnSpc>
            </a:pPr>
            <a:endParaRPr lang="de-DE" sz="400" dirty="0" smtClean="0"/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Branch-Strategien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400" dirty="0" err="1" smtClean="0"/>
              <a:t>Feature-Branches</a:t>
            </a:r>
            <a:r>
              <a:rPr lang="de-DE" sz="1400" dirty="0" smtClean="0"/>
              <a:t>, </a:t>
            </a:r>
            <a:r>
              <a:rPr lang="de-DE" sz="1400" dirty="0" err="1" smtClean="0"/>
              <a:t>Rebasing</a:t>
            </a:r>
            <a:r>
              <a:rPr lang="de-DE" sz="1400" dirty="0" smtClean="0"/>
              <a:t>, </a:t>
            </a:r>
            <a:r>
              <a:rPr lang="de-DE" sz="1400" dirty="0" err="1" smtClean="0"/>
              <a:t>Git</a:t>
            </a:r>
            <a:r>
              <a:rPr lang="de-DE" sz="1400" dirty="0" smtClean="0"/>
              <a:t> </a:t>
            </a:r>
            <a:r>
              <a:rPr lang="de-DE" sz="1400" dirty="0" err="1" smtClean="0"/>
              <a:t>Flow</a:t>
            </a:r>
            <a:endParaRPr lang="de-DE" sz="1400" dirty="0" smtClean="0"/>
          </a:p>
          <a:p>
            <a:pPr>
              <a:lnSpc>
                <a:spcPct val="150000"/>
              </a:lnSpc>
            </a:pPr>
            <a:endParaRPr lang="de-DE" sz="400" b="1" dirty="0" smtClean="0"/>
          </a:p>
          <a:p>
            <a:pPr>
              <a:lnSpc>
                <a:spcPct val="150000"/>
              </a:lnSpc>
            </a:pPr>
            <a:r>
              <a:rPr lang="de-DE" sz="1800" b="1" dirty="0" smtClean="0"/>
              <a:t>Arbeiten mit großen Projekten</a:t>
            </a:r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submodules</a:t>
            </a:r>
            <a:r>
              <a:rPr lang="de-DE" sz="1600" dirty="0" smtClean="0"/>
              <a:t> und </a:t>
            </a:r>
            <a:r>
              <a:rPr lang="de-DE" sz="1600" dirty="0" err="1" smtClean="0"/>
              <a:t>subtrees</a:t>
            </a:r>
            <a:endParaRPr lang="de-DE" sz="16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de-DE" sz="400" dirty="0" smtClean="0"/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Git</a:t>
            </a:r>
            <a:r>
              <a:rPr lang="de-DE" sz="1800" b="1" dirty="0" smtClean="0"/>
              <a:t> APIs: Alternativen zur </a:t>
            </a:r>
            <a:r>
              <a:rPr lang="de-DE" sz="1800" b="1" dirty="0" err="1" smtClean="0"/>
              <a:t>Git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Bash</a:t>
            </a:r>
            <a:endParaRPr lang="de-DE" sz="1800" b="1" dirty="0" smtClean="0"/>
          </a:p>
          <a:p>
            <a:pPr>
              <a:lnSpc>
                <a:spcPct val="150000"/>
              </a:lnSpc>
            </a:pPr>
            <a:endParaRPr lang="de-DE" sz="400" b="1" dirty="0" smtClean="0"/>
          </a:p>
          <a:p>
            <a:pPr>
              <a:lnSpc>
                <a:spcPct val="150000"/>
              </a:lnSpc>
            </a:pPr>
            <a:r>
              <a:rPr lang="de-DE" sz="1800" b="1" dirty="0" smtClean="0"/>
              <a:t>Verwendung von </a:t>
            </a:r>
            <a:r>
              <a:rPr lang="de-DE" sz="1800" b="1" dirty="0" err="1" smtClean="0"/>
              <a:t>Build</a:t>
            </a:r>
            <a:r>
              <a:rPr lang="de-DE" sz="1800" b="1" dirty="0" smtClean="0"/>
              <a:t> Tools</a:t>
            </a:r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maven</a:t>
            </a:r>
            <a:r>
              <a:rPr lang="de-DE" sz="1600" dirty="0" smtClean="0"/>
              <a:t> und </a:t>
            </a:r>
            <a:r>
              <a:rPr lang="de-DE" sz="1600" dirty="0" err="1" smtClean="0"/>
              <a:t>gradle</a:t>
            </a:r>
            <a:endParaRPr lang="de-DE" sz="1600" dirty="0" smtClean="0"/>
          </a:p>
          <a:p>
            <a:pPr lvl="1">
              <a:lnSpc>
                <a:spcPct val="150000"/>
              </a:lnSpc>
            </a:pPr>
            <a:endParaRPr lang="de-DE" sz="2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>
                <a:solidFill>
                  <a:srgbClr val="009587"/>
                </a:solidFill>
              </a:rPr>
              <a:t>Fragen &amp; Diskussionen: jederzeit!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REFERENZEN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0" y="1905992"/>
            <a:ext cx="2755900" cy="3251200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6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force-push</a:t>
            </a:r>
            <a:r>
              <a:rPr lang="de-DE" sz="2800" dirty="0"/>
              <a:t>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(IV)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rgbClr val="438ECC"/>
                </a:solidFill>
                <a:latin typeface="Courier New"/>
                <a:cs typeface="Courier New"/>
              </a:rPr>
              <a:t>push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GIT... /-: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smtClean="0"/>
              <a:t>Arbeitsverzeichnis: </a:t>
            </a:r>
            <a:r>
              <a:rPr lang="de-DE" dirty="0" err="1" smtClean="0">
                <a:solidFill>
                  <a:srgbClr val="438ECC"/>
                </a:solidFill>
              </a:rPr>
              <a:t>remotes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uebung</a:t>
            </a:r>
            <a:endParaRPr lang="de-DE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r>
              <a:rPr lang="de-DE" sz="2600" i="1" dirty="0" smtClean="0"/>
              <a:t>Hinweis zum Arbeiten mit den „Remote-</a:t>
            </a:r>
            <a:r>
              <a:rPr lang="de-DE" sz="2600" i="1" dirty="0" err="1" smtClean="0"/>
              <a:t>Repositories</a:t>
            </a:r>
            <a:r>
              <a:rPr lang="de-DE" sz="2600" i="1" dirty="0" smtClean="0"/>
              <a:t>“ in der Übung: Sie können relative Pfad-URLs verwenden, bspw.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a.git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600" i="1" dirty="0" smtClean="0"/>
              <a:t>oder 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../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b.git</a:t>
            </a:r>
            <a:r>
              <a:rPr lang="de-DE" sz="2600" i="1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Klonen Sie das Repository </a:t>
            </a:r>
            <a:r>
              <a:rPr lang="de-DE" dirty="0" smtClean="0">
                <a:solidFill>
                  <a:srgbClr val="438ECC"/>
                </a:solidFill>
              </a:rPr>
              <a:t>mein-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914400" lvl="1" indent="-514350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marL="914400" lvl="1" indent="-51435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Führen Sie dort auf dem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einen Commit durch.</a:t>
            </a:r>
          </a:p>
          <a:p>
            <a:pPr marL="857250" lvl="1" indent="-457200"/>
            <a:r>
              <a:rPr lang="de-DE" dirty="0" smtClean="0"/>
              <a:t>Erzeugen Sie einen Tag für Ihren Commit</a:t>
            </a:r>
          </a:p>
          <a:p>
            <a:pPr marL="857250" lvl="1" indent="-457200"/>
            <a:r>
              <a:rPr lang="de-DE" dirty="0" smtClean="0"/>
              <a:t>Pushen Sie Ihren Commit sowie den Tag zurück in das Remote-Repository</a:t>
            </a:r>
          </a:p>
          <a:p>
            <a:pPr marL="857250" lvl="1" indent="-45720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Fügen Sie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 als weiteres Remote hinzu</a:t>
            </a:r>
          </a:p>
          <a:p>
            <a:pPr lvl="1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lvl="1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Ihren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unter der Referenz „</a:t>
            </a:r>
            <a:r>
              <a:rPr lang="de-DE" dirty="0" err="1" smtClean="0">
                <a:solidFill>
                  <a:srgbClr val="438ECC"/>
                </a:solidFill>
              </a:rPr>
              <a:t>refs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for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review</a:t>
            </a:r>
            <a:r>
              <a:rPr lang="de-DE" dirty="0" smtClean="0">
                <a:solidFill>
                  <a:srgbClr val="438ECC"/>
                </a:solidFill>
              </a:rPr>
              <a:t>/feature-1</a:t>
            </a:r>
            <a:r>
              <a:rPr lang="de-DE" dirty="0" smtClean="0"/>
              <a:t>“ in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 </a:t>
            </a:r>
            <a:r>
              <a:rPr lang="de-DE" dirty="0"/>
              <a:t>„feature-1</a:t>
            </a:r>
            <a:r>
              <a:rPr lang="de-DE" dirty="0" smtClean="0"/>
              <a:t>“-Änderungen auch auf den „feature-1“-Branch in das Remote-Repository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REMOTE-REPOSITORIES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198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Inhalt des Sticks auf Festplatte kopieren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Virtual Box </a:t>
            </a:r>
            <a:r>
              <a:rPr lang="de-DE" dirty="0" smtClean="0"/>
              <a:t>installieren</a:t>
            </a:r>
          </a:p>
          <a:p>
            <a:pPr marL="400050" lvl="1" indent="0">
              <a:buNone/>
            </a:pPr>
            <a:r>
              <a:rPr lang="de-DE" dirty="0" smtClean="0"/>
              <a:t>Verzeichnis: </a:t>
            </a:r>
            <a:r>
              <a:rPr lang="de-DE" dirty="0" err="1" smtClean="0"/>
              <a:t>VirtualBoxInstall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Virtual Box starten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VM-Image </a:t>
            </a:r>
            <a:r>
              <a:rPr lang="de-DE" dirty="0" smtClean="0"/>
              <a:t>importieren</a:t>
            </a:r>
          </a:p>
          <a:p>
            <a:pPr marL="400050" lvl="1" indent="0">
              <a:buNone/>
            </a:pPr>
            <a:r>
              <a:rPr lang="de-DE" dirty="0" smtClean="0"/>
              <a:t>Maschine -&gt; Hinzufügen...</a:t>
            </a:r>
            <a:endParaRPr lang="de-DE" dirty="0" smtClean="0"/>
          </a:p>
          <a:p>
            <a:pPr marL="400050" lvl="1" indent="0">
              <a:buNone/>
            </a:pPr>
            <a:r>
              <a:rPr lang="de-DE" dirty="0" smtClean="0"/>
              <a:t>Image: </a:t>
            </a:r>
            <a:r>
              <a:rPr lang="de-DE" smtClean="0"/>
              <a:t>VMImage/</a:t>
            </a:r>
            <a:r>
              <a:rPr lang="de-DE" dirty="0" err="1" smtClean="0"/>
              <a:t>wjax_gitworkshop_image.vbox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VM starten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26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4D4D4D"/>
                </a:solidFill>
                <a:latin typeface="Calibri"/>
                <a:cs typeface="Calibri"/>
              </a:rPr>
              <a:t>Rebase</a:t>
            </a:r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 aktivieren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rebase/rebase-&lt;aufgabe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1 + 2: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folgt dargestellt aussieht: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- 1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4" y="4509120"/>
            <a:ext cx="8524932" cy="1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smtClean="0">
                <a:cs typeface="Courier New"/>
              </a:rPr>
              <a:t>rebase/rebase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3: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Welche </a:t>
            </a:r>
            <a:r>
              <a:rPr lang="de-DE" sz="2000" dirty="0">
                <a:cs typeface="Courier New"/>
              </a:rPr>
              <a:t>Möglichkeiten / Befehle gibt es um die Historie, so wie </a:t>
            </a:r>
            <a:r>
              <a:rPr lang="de-DE" sz="2000" dirty="0" smtClean="0">
                <a:cs typeface="Courier New"/>
              </a:rPr>
              <a:t>unten dargestellt umzubauen</a:t>
            </a:r>
            <a:r>
              <a:rPr lang="de-DE" sz="2000" dirty="0">
                <a:cs typeface="Courier New"/>
              </a:rPr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87" y="4797152"/>
            <a:ext cx="563102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1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836712"/>
            <a:ext cx="8512232" cy="50847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2400" b="1" dirty="0" smtClean="0">
                <a:cs typeface="Courier New"/>
              </a:rPr>
              <a:t>Zugriff auf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Repositories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oder einzelne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Branches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ist reglementiert.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928" y="1628800"/>
            <a:ext cx="5529932" cy="2152796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28" y="4102392"/>
            <a:ext cx="5529932" cy="2244622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15884" y="1484784"/>
            <a:ext cx="2887964" cy="3877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4D4D4D"/>
                </a:solidFill>
                <a:cs typeface="Courier New"/>
              </a:rPr>
              <a:t>Entwickler führt Änderungen in seinem Repository durch und informiert Integrator über den Wunsch zur Abgabe (Pull-Request)</a:t>
            </a:r>
            <a:r>
              <a:rPr lang="de-DE" dirty="0" smtClean="0">
                <a:solidFill>
                  <a:srgbClr val="4D4D4D"/>
                </a:solidFill>
                <a:cs typeface="Courier New"/>
              </a:rPr>
              <a:t>.</a:t>
            </a:r>
            <a:endParaRPr lang="de-DE" dirty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smtClean="0">
                <a:solidFill>
                  <a:srgbClr val="4D4D4D"/>
                </a:solidFill>
                <a:cs typeface="Courier New"/>
              </a:rPr>
              <a:t>Integrator </a:t>
            </a:r>
            <a:r>
              <a:rPr lang="de-DE" dirty="0">
                <a:solidFill>
                  <a:srgbClr val="4D4D4D"/>
                </a:solidFill>
                <a:cs typeface="Courier New"/>
              </a:rPr>
              <a:t>holt sich die Änderungen (Pull) und führt diese zusammen.</a:t>
            </a:r>
          </a:p>
          <a:p>
            <a:pPr marL="342900" indent="-342900">
              <a:buFont typeface="+mj-lt"/>
              <a:buAutoNum type="arabicPeriod"/>
            </a:pPr>
            <a:endParaRPr lang="de-DE" dirty="0">
              <a:solidFill>
                <a:srgbClr val="4D4D4D"/>
              </a:solidFill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78742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165618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2800" b="1" dirty="0" smtClean="0"/>
              <a:t>Username: 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vagrant</a:t>
            </a:r>
            <a:r>
              <a:rPr lang="de-DE" sz="2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smtClean="0"/>
              <a:t>Passwort: 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vagrant</a:t>
            </a:r>
            <a:endParaRPr lang="de-DE" sz="28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 smtClean="0"/>
              <a:t>Repositories</a:t>
            </a:r>
            <a:r>
              <a:rPr lang="de-DE" sz="2800" b="1" dirty="0" smtClean="0"/>
              <a:t>: </a:t>
            </a:r>
            <a:r>
              <a:rPr lang="de-DE" sz="2800" b="1" dirty="0" smtClean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home</a:t>
            </a:r>
            <a:r>
              <a:rPr lang="de-DE" sz="2800" b="1" dirty="0" smtClean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vagrant</a:t>
            </a:r>
            <a:r>
              <a:rPr lang="de-DE" sz="2800" b="1" dirty="0" smtClean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repos</a:t>
            </a:r>
            <a:endParaRPr lang="de-DE" sz="28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smtClean="0"/>
              <a:t>Sicherung: </a:t>
            </a:r>
            <a:r>
              <a:rPr lang="de-DE" sz="28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438ECC"/>
                </a:solidFill>
                <a:latin typeface="Courier New"/>
                <a:cs typeface="Courier New"/>
              </a:rPr>
              <a:t>home</a:t>
            </a:r>
            <a:r>
              <a:rPr lang="de-DE" sz="28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438ECC"/>
                </a:solidFill>
                <a:latin typeface="Courier New"/>
                <a:cs typeface="Courier New"/>
              </a:rPr>
              <a:t>vagrant</a:t>
            </a:r>
            <a:r>
              <a:rPr lang="de-DE" sz="2800" b="1" dirty="0" smtClean="0">
                <a:solidFill>
                  <a:srgbClr val="438ECC"/>
                </a:solidFill>
                <a:latin typeface="Courier New"/>
                <a:cs typeface="Courier New"/>
              </a:rPr>
              <a:t>/_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repos-backup.tar.gz</a:t>
            </a:r>
            <a:endParaRPr lang="de-DE" sz="2800" b="1" dirty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800" b="1" dirty="0" smtClean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137" y="980728"/>
            <a:ext cx="3551727" cy="3744416"/>
          </a:xfrm>
          <a:prstGeom prst="rect">
            <a:avLst/>
          </a:prstGeom>
          <a:ln w="12700" cmpd="sng"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GITFLOW-TOOLS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v0.3^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.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.v0.3^2 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</a:t>
            </a:r>
            <a:r>
              <a:rPr lang="de-DE" sz="1400" dirty="0" smtClean="0">
                <a:latin typeface="Courier New"/>
                <a:cs typeface="Courier New"/>
              </a:rPr>
              <a:t>0.3 </a:t>
            </a:r>
            <a:r>
              <a:rPr lang="de-DE" sz="1400" dirty="0">
                <a:latin typeface="Courier New"/>
                <a:cs typeface="Courier New"/>
              </a:rPr>
              <a:t>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smtClean="0">
                <a:latin typeface="Courier New"/>
                <a:cs typeface="Courier New"/>
              </a:rPr>
              <a:t>v0.2'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11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-remote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/*</a:t>
            </a:r>
          </a:p>
          <a:p>
            <a:pPr marL="457200" lvl="1" indent="0">
              <a:buNone/>
            </a:pPr>
            <a:endParaRPr lang="de-DE" sz="11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r>
              <a:rPr lang="de-DE" sz="2400" dirty="0" smtClean="0"/>
              <a:t>Alle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zu einem Feature</a:t>
            </a:r>
          </a:p>
          <a:p>
            <a:pPr marL="40005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--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grep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MEIN-FEATURE</a:t>
            </a:r>
          </a:p>
          <a:p>
            <a:pPr marL="400050" lvl="1" indent="0">
              <a:buNone/>
            </a:pPr>
            <a:r>
              <a:rPr lang="de-DE" sz="1600" dirty="0" smtClean="0">
                <a:latin typeface="Calibri"/>
                <a:cs typeface="Calibri"/>
              </a:rPr>
              <a:t>(Nur bei entsprechenden Commit-Message-Konventionen)</a:t>
            </a:r>
          </a:p>
          <a:p>
            <a:pPr marL="400050" lvl="1" indent="0">
              <a:buNone/>
            </a:pPr>
            <a:endParaRPr lang="de-DE" sz="1600" dirty="0" smtClean="0">
              <a:latin typeface="Calibri"/>
              <a:cs typeface="Calibri"/>
            </a:endParaRPr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GITFLOW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i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009587"/>
                </a:solidFill>
              </a:rPr>
              <a:t>gitflow-uebung</a:t>
            </a:r>
            <a:endParaRPr lang="de-DE" b="1" dirty="0" smtClean="0">
              <a:solidFill>
                <a:srgbClr val="009587"/>
              </a:solidFill>
            </a:endParaRPr>
          </a:p>
          <a:p>
            <a:pPr marL="514350" indent="-514350">
              <a:buAutoNum type="arabicPeriod"/>
            </a:pPr>
            <a:r>
              <a:rPr lang="de-DE" dirty="0" smtClean="0"/>
              <a:t>Welche Releases sind bereits </a:t>
            </a:r>
            <a:r>
              <a:rPr lang="de-DE" dirty="0" smtClean="0">
                <a:solidFill>
                  <a:srgbClr val="438ECC"/>
                </a:solidFill>
              </a:rPr>
              <a:t>veröffentlicht</a:t>
            </a:r>
            <a:r>
              <a:rPr lang="de-DE" dirty="0" smtClean="0"/>
              <a:t> worden?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sind gerade </a:t>
            </a:r>
            <a:r>
              <a:rPr lang="de-DE" dirty="0" smtClean="0">
                <a:solidFill>
                  <a:srgbClr val="438ECC"/>
                </a:solidFill>
              </a:rPr>
              <a:t>in Arbeit </a:t>
            </a:r>
            <a:r>
              <a:rPr lang="de-DE" dirty="0" smtClean="0"/>
              <a:t>für das </a:t>
            </a:r>
            <a:r>
              <a:rPr lang="de-DE" dirty="0"/>
              <a:t>nächste </a:t>
            </a:r>
            <a:r>
              <a:rPr lang="de-DE" dirty="0" smtClean="0"/>
              <a:t>Release?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wurden bereits für das nächste Release </a:t>
            </a:r>
            <a:r>
              <a:rPr lang="de-DE" dirty="0" smtClean="0">
                <a:solidFill>
                  <a:srgbClr val="438ECC"/>
                </a:solidFill>
              </a:rPr>
              <a:t>abgeschlossen</a:t>
            </a:r>
            <a:r>
              <a:rPr lang="de-DE" dirty="0" smtClean="0"/>
              <a:t>?</a:t>
            </a:r>
          </a:p>
          <a:p>
            <a:pPr marL="514350" indent="-514350">
              <a:buAutoNum type="arabicPeriod"/>
            </a:pPr>
            <a:r>
              <a:rPr lang="de-DE" dirty="0" smtClean="0"/>
              <a:t>Erzeugen Sie mit den bereits abgeschlossenen Features das nächste Release.</a:t>
            </a:r>
          </a:p>
          <a:p>
            <a:pPr marL="914400" lvl="1" indent="-514350"/>
            <a:r>
              <a:rPr lang="de-DE" dirty="0" smtClean="0"/>
              <a:t>Verwenden Sie dazu bitte die </a:t>
            </a:r>
            <a:r>
              <a:rPr lang="de-DE" dirty="0" err="1" smtClean="0"/>
              <a:t>Git</a:t>
            </a:r>
            <a:r>
              <a:rPr lang="de-DE" dirty="0" smtClean="0"/>
              <a:t>-Kommandos und nicht die </a:t>
            </a:r>
            <a:r>
              <a:rPr lang="de-DE" dirty="0" err="1" smtClean="0"/>
              <a:t>GitFlow</a:t>
            </a:r>
            <a:r>
              <a:rPr lang="de-DE" dirty="0" smtClean="0"/>
              <a:t> Erweiterung!</a:t>
            </a:r>
          </a:p>
          <a:p>
            <a:pPr marL="914400" lvl="1" indent="-514350"/>
            <a:r>
              <a:rPr lang="de-DE" dirty="0" smtClean="0"/>
              <a:t>Setzen Sie dabei in der Datei </a:t>
            </a:r>
            <a:r>
              <a:rPr lang="de-DE" dirty="0" err="1" smtClean="0">
                <a:solidFill>
                  <a:srgbClr val="438ECC"/>
                </a:solidFill>
              </a:rPr>
              <a:t>version.txt</a:t>
            </a:r>
            <a:r>
              <a:rPr lang="de-DE" dirty="0" smtClean="0"/>
              <a:t> die korrekte Versionsnummer für das Release.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Zugabe: Machen </a:t>
            </a:r>
            <a:r>
              <a:rPr lang="de-DE" dirty="0"/>
              <a:t>Sie für das Release </a:t>
            </a:r>
            <a:r>
              <a:rPr lang="de-DE" dirty="0">
                <a:solidFill>
                  <a:srgbClr val="438ECC"/>
                </a:solidFill>
              </a:rPr>
              <a:t>0.2</a:t>
            </a:r>
            <a:r>
              <a:rPr lang="de-DE" dirty="0"/>
              <a:t> einen </a:t>
            </a:r>
            <a:r>
              <a:rPr lang="de-DE" i="1" dirty="0" err="1"/>
              <a:t>Backport</a:t>
            </a:r>
            <a:r>
              <a:rPr lang="de-DE" dirty="0"/>
              <a:t> </a:t>
            </a:r>
            <a:r>
              <a:rPr lang="de-DE" dirty="0" smtClean="0"/>
              <a:t>des Features </a:t>
            </a:r>
            <a:r>
              <a:rPr lang="de-DE" dirty="0" err="1" smtClean="0">
                <a:solidFill>
                  <a:srgbClr val="438ECC"/>
                </a:solidFill>
              </a:rPr>
              <a:t>fixShellshockSecurityIssue</a:t>
            </a:r>
            <a:r>
              <a:rPr lang="de-DE" dirty="0" smtClean="0"/>
              <a:t>. </a:t>
            </a:r>
            <a:endParaRPr lang="de-DE" dirty="0"/>
          </a:p>
          <a:p>
            <a:endParaRPr lang="de-DE" dirty="0" smtClean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7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AUFTEILUNG: MODULE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2443019" y="4652960"/>
            <a:ext cx="3766909" cy="1080296"/>
            <a:chOff x="1919312" y="4653136"/>
            <a:chExt cx="3766909" cy="1080296"/>
          </a:xfrm>
        </p:grpSpPr>
        <p:sp>
          <p:nvSpPr>
            <p:cNvPr id="7" name="Rechteck 6"/>
            <p:cNvSpPr/>
            <p:nvPr/>
          </p:nvSpPr>
          <p:spPr>
            <a:xfrm>
              <a:off x="3400221" y="4653136"/>
              <a:ext cx="2286000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 err="1">
                  <a:solidFill>
                    <a:srgbClr val="4D4D4D"/>
                  </a:solidFill>
                </a:rPr>
                <a:t>Git</a:t>
              </a:r>
              <a:r>
                <a:rPr lang="de-DE" dirty="0">
                  <a:solidFill>
                    <a:srgbClr val="4D4D4D"/>
                  </a:solidFill>
                </a:rPr>
                <a:t>-Repository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</a:t>
              </a:r>
              <a:r>
                <a:rPr lang="de-DE" dirty="0" err="1">
                  <a:solidFill>
                    <a:srgbClr val="4D4D4D"/>
                  </a:solidFill>
                </a:rPr>
                <a:t>Branches</a:t>
              </a:r>
              <a:endParaRPr lang="de-DE" dirty="0">
                <a:solidFill>
                  <a:srgbClr val="4D4D4D"/>
                </a:solidFill>
              </a:endParaRP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Tags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312" y="4797152"/>
              <a:ext cx="862516" cy="862516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2450719" y="2921933"/>
            <a:ext cx="4278566" cy="1080296"/>
            <a:chOff x="1955316" y="2876882"/>
            <a:chExt cx="4278566" cy="1080296"/>
          </a:xfrm>
        </p:grpSpPr>
        <p:sp>
          <p:nvSpPr>
            <p:cNvPr id="6" name="Rechteck 5"/>
            <p:cNvSpPr/>
            <p:nvPr/>
          </p:nvSpPr>
          <p:spPr>
            <a:xfrm>
              <a:off x="3443826" y="2876882"/>
              <a:ext cx="2790056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>
                  <a:solidFill>
                    <a:srgbClr val="4D4D4D"/>
                  </a:solidFill>
                </a:rPr>
                <a:t>Release-Einheit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Version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eigenen Lebenszyklus</a:t>
              </a: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5316" y="3023733"/>
              <a:ext cx="862516" cy="862516"/>
            </a:xfrm>
            <a:prstGeom prst="rect">
              <a:avLst/>
            </a:prstGeom>
          </p:spPr>
        </p:pic>
      </p:grpSp>
      <p:grpSp>
        <p:nvGrpSpPr>
          <p:cNvPr id="16" name="Gruppierung 15"/>
          <p:cNvGrpSpPr/>
          <p:nvPr/>
        </p:nvGrpSpPr>
        <p:grpSpPr>
          <a:xfrm>
            <a:off x="2450720" y="1484608"/>
            <a:ext cx="3199569" cy="749697"/>
            <a:chOff x="1955317" y="1628800"/>
            <a:chExt cx="3199569" cy="749697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317" y="1628800"/>
              <a:ext cx="862516" cy="650670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3422771" y="1916832"/>
              <a:ext cx="17321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>
                  <a:solidFill>
                    <a:srgbClr val="4D4D4D"/>
                  </a:solidFill>
                </a:rPr>
                <a:t>Ein Modul...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61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0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2.1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git-scm.com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cola</a:t>
            </a:r>
            <a:r>
              <a:rPr lang="de-DE" sz="2800" dirty="0" smtClean="0"/>
              <a:t> 2.0.7 (Alternative GUI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git-cola.github.io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Flow</a:t>
            </a:r>
            <a:r>
              <a:rPr lang="de-DE" sz="2800" dirty="0" smtClean="0"/>
              <a:t> (</a:t>
            </a:r>
            <a:r>
              <a:rPr lang="de-DE" sz="2800" dirty="0" err="1" smtClean="0"/>
              <a:t>Bash</a:t>
            </a:r>
            <a:r>
              <a:rPr lang="de-DE" sz="2800" dirty="0" smtClean="0"/>
              <a:t> Erweiterungen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 Flow Workflow)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github.com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nvie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gitflow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Meld</a:t>
            </a:r>
            <a:r>
              <a:rPr lang="de-DE" sz="2800" dirty="0" smtClean="0"/>
              <a:t> – </a:t>
            </a:r>
            <a:r>
              <a:rPr lang="de-DE" sz="2800" dirty="0" err="1" smtClean="0"/>
              <a:t>Mergetool</a:t>
            </a:r>
            <a:r>
              <a:rPr lang="de-DE" sz="2800" dirty="0" smtClean="0"/>
              <a:t> für </a:t>
            </a:r>
            <a:r>
              <a:rPr lang="de-DE" sz="2800" dirty="0" err="1" smtClean="0"/>
              <a:t>Git</a:t>
            </a:r>
            <a:endParaRPr lang="de-DE" sz="2800" dirty="0" smtClean="0"/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meldmerge.org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GIT + GIT-TOOLS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00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EINGEBUNDENE REPOSITORIES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Referenziertes Repository wird unterhalb eines Verzeichnisses eingebunden </a:t>
            </a:r>
          </a:p>
          <a:p>
            <a:r>
              <a:rPr lang="de-DE" sz="2000" dirty="0" smtClean="0"/>
              <a:t>Zwei mögliche Varianten</a:t>
            </a:r>
            <a:r>
              <a:rPr lang="de-DE" sz="2000" dirty="0"/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submodule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subtree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82963"/>
            <a:ext cx="5613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95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smtClean="0"/>
              <a:t>Fremdes Repository wird „verlinkt“</a:t>
            </a:r>
          </a:p>
          <a:p>
            <a:r>
              <a:rPr lang="de-DE" sz="1800" dirty="0" smtClean="0"/>
              <a:t>URL und Commit des fremden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werden im Haupt-Repository hinterlegt</a:t>
            </a:r>
          </a:p>
          <a:p>
            <a:r>
              <a:rPr lang="de-DE" sz="1800" dirty="0" smtClean="0"/>
              <a:t>Beide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existieren unabhängig voneinander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83" y="2204865"/>
            <a:ext cx="5263234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Fremdes Repository wird über einen </a:t>
            </a:r>
            <a:r>
              <a:rPr lang="de-DE" sz="2400" b="1" dirty="0" err="1" smtClean="0">
                <a:solidFill>
                  <a:srgbClr val="009587"/>
                </a:solidFill>
              </a:rPr>
              <a:t>Subtree</a:t>
            </a:r>
            <a:r>
              <a:rPr lang="de-DE" sz="2400" b="1" dirty="0" smtClean="0">
                <a:solidFill>
                  <a:srgbClr val="009587"/>
                </a:solidFill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</a:rPr>
              <a:t>Merge</a:t>
            </a:r>
            <a:r>
              <a:rPr lang="de-DE" sz="2400" b="1" dirty="0" smtClean="0"/>
              <a:t> eingebunden</a:t>
            </a:r>
          </a:p>
          <a:p>
            <a:r>
              <a:rPr lang="de-DE" sz="1800" dirty="0" smtClean="0"/>
              <a:t>Historie wird in Ziel-Repository eingebunden</a:t>
            </a:r>
          </a:p>
          <a:p>
            <a:r>
              <a:rPr lang="de-DE" sz="1800" dirty="0" smtClean="0"/>
              <a:t>Objekte und Referenzen werden in Ziel-Repository übernommen</a:t>
            </a:r>
          </a:p>
          <a:p>
            <a:r>
              <a:rPr lang="de-DE" sz="1800" dirty="0" err="1" smtClean="0"/>
              <a:t>Tree</a:t>
            </a:r>
            <a:r>
              <a:rPr lang="de-DE" sz="1800" dirty="0" smtClean="0"/>
              <a:t> des Original-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wird in Ziel-Repository als Unterverzeichnis eingebunden</a:t>
            </a: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90" y="3068960"/>
            <a:ext cx="685702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</a:t>
            </a:r>
            <a:r>
              <a:rPr lang="de-DE" dirty="0" smtClean="0"/>
              <a:t>Modul </a:t>
            </a:r>
            <a:r>
              <a:rPr dirty="0" smtClean="0"/>
              <a:t>klonen</a:t>
            </a:r>
            <a:endParaRPr dirty="0"/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20882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8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"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Bootstrap hinzugefügt"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7377297] Bootstrap hinzugefügt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2 </a:t>
            </a:r>
            <a:r>
              <a:rPr lang="de-DE" sz="1800" dirty="0" err="1">
                <a:latin typeface="Courier New"/>
                <a:cs typeface="Courier New"/>
              </a:rPr>
              <a:t>files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4 </a:t>
            </a:r>
            <a:r>
              <a:rPr lang="de-DE" sz="1800" dirty="0" err="1">
                <a:latin typeface="Courier New"/>
                <a:cs typeface="Courier New"/>
              </a:rPr>
              <a:t>insertions</a:t>
            </a:r>
            <a:r>
              <a:rPr lang="de-DE" sz="1800" dirty="0">
                <a:latin typeface="Courier New"/>
                <a:cs typeface="Courier New"/>
              </a:rPr>
              <a:t>(+)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create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mode</a:t>
            </a:r>
            <a:r>
              <a:rPr lang="de-DE" sz="1800" dirty="0">
                <a:latin typeface="Courier New"/>
                <a:cs typeface="Courier New"/>
              </a:rPr>
              <a:t> 100644 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.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gitmodules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create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mode</a:t>
            </a:r>
            <a:r>
              <a:rPr lang="de-DE" sz="1800" dirty="0">
                <a:latin typeface="Courier New"/>
                <a:cs typeface="Courier New"/>
              </a:rPr>
              <a:t> 160000 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20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4744"/>
            <a:ext cx="64008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1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085184"/>
            <a:ext cx="8512232" cy="12961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recurse-submodule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6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into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Submodule </a:t>
            </a:r>
            <a:r>
              <a:rPr lang="de-DE" sz="1600" dirty="0" err="1" smtClean="0">
                <a:latin typeface="Courier New"/>
                <a:cs typeface="Courier New"/>
              </a:rPr>
              <a:t>path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': </a:t>
            </a:r>
            <a:r>
              <a:rPr lang="de-DE" sz="1600" dirty="0" err="1" smtClean="0">
                <a:latin typeface="Courier New"/>
                <a:cs typeface="Courier New"/>
              </a:rPr>
              <a:t>checked</a:t>
            </a:r>
            <a:r>
              <a:rPr lang="de-DE" sz="1600" dirty="0" smtClean="0">
                <a:latin typeface="Courier New"/>
                <a:cs typeface="Courier New"/>
              </a:rPr>
              <a:t> out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SUBMODULES (I) - NEUER KLON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08720"/>
            <a:ext cx="562840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2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54501" y="4953686"/>
            <a:ext cx="8512232" cy="1224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# Bestehenden Klon mit Submodule initialisieren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update </a:t>
            </a:r>
            <a:r>
              <a:rPr lang="de-DE" sz="1600" b="1" dirty="0">
                <a:latin typeface="Courier New"/>
                <a:cs typeface="Courier New"/>
              </a:rPr>
              <a:t>-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latin typeface="Courier New"/>
                <a:cs typeface="Courier New"/>
              </a:rPr>
              <a:t>init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...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into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Submodule </a:t>
            </a:r>
            <a:r>
              <a:rPr lang="de-DE" sz="1600" dirty="0" err="1">
                <a:latin typeface="Courier New"/>
                <a:cs typeface="Courier New"/>
              </a:rPr>
              <a:t>path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': </a:t>
            </a:r>
            <a:r>
              <a:rPr lang="de-DE" sz="1600" dirty="0" err="1">
                <a:latin typeface="Courier New"/>
                <a:cs typeface="Courier New"/>
              </a:rPr>
              <a:t>checked</a:t>
            </a:r>
            <a:r>
              <a:rPr lang="de-DE" sz="1600" dirty="0">
                <a:latin typeface="Courier New"/>
                <a:cs typeface="Courier New"/>
              </a:rPr>
              <a:t> out 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KLONEN MIT SUBMODULES (II) BESTEHENDER KLON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18933"/>
            <a:ext cx="5628404" cy="40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0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077072"/>
            <a:ext cx="8512232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fetch</a:t>
            </a:r>
            <a:endParaRPr lang="de-DE" sz="18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rgbClr val="AB51A8"/>
                </a:solidFill>
                <a:latin typeface="Courier New"/>
                <a:cs typeface="Courier New"/>
              </a:rPr>
              <a:t>v4.1 </a:t>
            </a:r>
            <a:endParaRPr lang="de-DE" sz="18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err="1">
                <a:latin typeface="Courier New"/>
                <a:cs typeface="Courier New"/>
              </a:rPr>
              <a:t>Previous</a:t>
            </a:r>
            <a:r>
              <a:rPr lang="de-DE" sz="1800" dirty="0">
                <a:latin typeface="Courier New"/>
                <a:cs typeface="Courier New"/>
              </a:rPr>
              <a:t> HEAD </a:t>
            </a:r>
            <a:r>
              <a:rPr lang="de-DE" sz="1800" dirty="0" err="1">
                <a:latin typeface="Courier New"/>
                <a:cs typeface="Courier New"/>
              </a:rPr>
              <a:t>position</a:t>
            </a:r>
            <a:r>
              <a:rPr lang="de-DE" sz="1800" dirty="0">
                <a:latin typeface="Courier New"/>
                <a:cs typeface="Courier New"/>
              </a:rPr>
              <a:t> was 9876b4d... 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HEAD </a:t>
            </a:r>
            <a:r>
              <a:rPr lang="de-DE" sz="1800" dirty="0" err="1">
                <a:latin typeface="Courier New"/>
                <a:cs typeface="Courier New"/>
              </a:rPr>
              <a:t>is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now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at</a:t>
            </a:r>
            <a:r>
              <a:rPr lang="de-DE" sz="1800" dirty="0">
                <a:latin typeface="Courier New"/>
                <a:cs typeface="Courier New"/>
              </a:rPr>
              <a:t> 61bb387... </a:t>
            </a:r>
            <a:endParaRPr lang="de-DE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„Neue Version eingebunden“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d6b2223] Neue </a:t>
            </a:r>
            <a:r>
              <a:rPr lang="de-DE" sz="1800" dirty="0" smtClean="0">
                <a:latin typeface="Courier New"/>
                <a:cs typeface="Courier New"/>
              </a:rPr>
              <a:t>Version eingebunden</a:t>
            </a: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1 </a:t>
            </a:r>
            <a:r>
              <a:rPr lang="de-DE" sz="1800" dirty="0" err="1">
                <a:latin typeface="Courier New"/>
                <a:cs typeface="Courier New"/>
              </a:rPr>
              <a:t>file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1 </a:t>
            </a:r>
            <a:r>
              <a:rPr lang="de-DE" sz="1800" dirty="0" err="1">
                <a:latin typeface="Courier New"/>
                <a:cs typeface="Courier New"/>
              </a:rPr>
              <a:t>insertion</a:t>
            </a:r>
            <a:r>
              <a:rPr lang="de-DE" sz="1800" dirty="0">
                <a:latin typeface="Courier New"/>
                <a:cs typeface="Courier New"/>
              </a:rPr>
              <a:t>(+), 1 </a:t>
            </a:r>
            <a:r>
              <a:rPr lang="de-DE" sz="1800" dirty="0" err="1">
                <a:latin typeface="Courier New"/>
                <a:cs typeface="Courier New"/>
              </a:rPr>
              <a:t>deletion</a:t>
            </a:r>
            <a:r>
              <a:rPr lang="de-DE" sz="1800" dirty="0">
                <a:latin typeface="Courier New"/>
                <a:cs typeface="Courier New"/>
              </a:rPr>
              <a:t>(-)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56173"/>
            <a:ext cx="8512232" cy="25531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Einmaliges Hinzufügen des Submodules</a:t>
            </a: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branch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develop</a:t>
            </a:r>
            <a:r>
              <a:rPr lang="de-DE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-m 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"Bootstrap hinzugefügt"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Aktualisieren mit neuster Version des </a:t>
            </a:r>
            <a:r>
              <a:rPr lang="de-DE" sz="1600" b="1" dirty="0" err="1" smtClean="0">
                <a:latin typeface="Courier New"/>
                <a:cs typeface="Courier New"/>
              </a:rPr>
              <a:t>Branches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latin typeface="Courier New"/>
                <a:cs typeface="Courier New"/>
              </a:rPr>
              <a:t>develop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update </a:t>
            </a:r>
            <a:r>
              <a:rPr lang="de-DE" sz="1600" b="1" dirty="0" smtClean="0">
                <a:latin typeface="Courier New"/>
                <a:cs typeface="Courier New"/>
              </a:rPr>
              <a:t>--remote</a:t>
            </a: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„Neue Version vom </a:t>
            </a:r>
            <a:r>
              <a:rPr lang="de-DE" sz="16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develop-Branch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“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92598cc] Neue Version vom </a:t>
            </a:r>
            <a:r>
              <a:rPr lang="de-DE" sz="1600" dirty="0" err="1" smtClean="0">
                <a:latin typeface="Courier New"/>
                <a:cs typeface="Courier New"/>
              </a:rPr>
              <a:t>develop-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  <a:endParaRPr lang="de-DE" sz="16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BRANCH EINBINDEN (SEIT GIT 1.8.2)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3" y="1079376"/>
            <a:ext cx="6769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6432</Words>
  <Application>Microsoft Macintosh PowerPoint</Application>
  <PresentationFormat>Bildschirmpräsentation (4:3)</PresentationFormat>
  <Paragraphs>1470</Paragraphs>
  <Slides>147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147</vt:i4>
      </vt:variant>
    </vt:vector>
  </HeadingPairs>
  <TitlesOfParts>
    <vt:vector size="148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GIT + GIT-TOOLS</vt:lpstr>
      <vt:lpstr>WORKSHOP VM – ENTWICKLUNGSTOOLS</vt:lpstr>
      <vt:lpstr>TEIL 1</vt:lpstr>
      <vt:lpstr>GIT BESTANDTEILE</vt:lpstr>
      <vt:lpstr>SCHNELLEINSTIEG</vt:lpstr>
      <vt:lpstr>DAS REPOSITORY - EINE OBJEKTDATENBANK</vt:lpstr>
      <vt:lpstr>OBJEKTDATENBANK – LOW LEVEL OPERATIONEN</vt:lpstr>
      <vt:lpstr>GEHEIMNISSE DES INDEX (STAGE, CACHE)</vt:lpstr>
      <vt:lpstr>VERZWEIGUNGEN - BRANCHES</vt:lpstr>
      <vt:lpstr>BRANCHES &amp; TAGS:  ÜBERBLICK</vt:lpstr>
      <vt:lpstr>REFERENZEN</vt:lpstr>
      <vt:lpstr>ÜBUNG: OBJEKTDATENBANK</vt:lpstr>
      <vt:lpstr>TEIL 1</vt:lpstr>
      <vt:lpstr>GIT INTERN: MERGES 1</vt:lpstr>
      <vt:lpstr>GIT INTERN: MERGES 2</vt:lpstr>
      <vt:lpstr>GIT INTERN: MERGES 3</vt:lpstr>
      <vt:lpstr>GIT INTERN: FASTFORWARD-MERGE</vt:lpstr>
      <vt:lpstr>GIT INTERN: NO-FASTWORWARD</vt:lpstr>
      <vt:lpstr>GIT INTERN: SQUASH</vt:lpstr>
      <vt:lpstr>GIT INTERN: MERGE-BASE</vt:lpstr>
      <vt:lpstr>GIT INTERN: MERGE-FILE</vt:lpstr>
      <vt:lpstr>GIT INTERN: MERGE-KONFLIKTE</vt:lpstr>
      <vt:lpstr>GIT INTERN: MERGE KONFLIKTE - CHECKOUT</vt:lpstr>
      <vt:lpstr>GIT INTERNAS: MERGE-TOOL</vt:lpstr>
      <vt:lpstr>GIT INTERN: MERGES - STRATEGIEN</vt:lpstr>
      <vt:lpstr>GIT INTERN: MERGES - KONFLIKTE</vt:lpstr>
      <vt:lpstr>GIT MERGES: RERERE</vt:lpstr>
      <vt:lpstr>TEIL 1</vt:lpstr>
      <vt:lpstr>GIT INTERN: REMOTES (I)</vt:lpstr>
      <vt:lpstr>GIT INTERN: REMOTES (II)</vt:lpstr>
      <vt:lpstr>GIT INTERN: REMOTES - KOMMANDOS</vt:lpstr>
      <vt:lpstr>GIT INTERN: REFERENZEN</vt:lpstr>
      <vt:lpstr>GIT INTERN: DIE REFSPEC (I)</vt:lpstr>
      <vt:lpstr>GIT INTERN: DIE REFSPEC (II)</vt:lpstr>
      <vt:lpstr>GIT INTERN: DIE REFSPEC (III)</vt:lpstr>
      <vt:lpstr>GIT INTERN: DIE REFSPEC (IV)</vt:lpstr>
      <vt:lpstr>GIT INTERN: REFSPEC-KONFIGURATION</vt:lpstr>
      <vt:lpstr>GIT INTERN: REFSPEC-BEISPIELE</vt:lpstr>
      <vt:lpstr>GIT INTERN: FETCH</vt:lpstr>
      <vt:lpstr>GIT INTERN: PULL</vt:lpstr>
      <vt:lpstr>GIT INTERN: TRACKING BRANCHES</vt:lpstr>
      <vt:lpstr>GIT INTERN: TRACKING BRANCH VERBINDEN</vt:lpstr>
      <vt:lpstr>GIT INTERN: PUSH</vt:lpstr>
      <vt:lpstr>GIT INTERN: PUSH.DEFAULT</vt:lpstr>
      <vt:lpstr>GIT INTERN: PUSH EMPFEHLUNG</vt:lpstr>
      <vt:lpstr>GIT... /-:</vt:lpstr>
      <vt:lpstr>ÜBUNG: REMOTE-REPOSITORIES</vt:lpstr>
      <vt:lpstr>TEIL 2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 - 1</vt:lpstr>
      <vt:lpstr>ÜBUNG: REBASE - 2</vt:lpstr>
      <vt:lpstr>PULL-REQUESTS</vt:lpstr>
      <vt:lpstr>PULL-REQUEST FÜR REVIEW-WORKFLOWS</vt:lpstr>
      <vt:lpstr>TEIL 2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- GITFLOW-TOOLS</vt:lpstr>
      <vt:lpstr>RELEASEPROZESS – GITFLOW GOODIES</vt:lpstr>
      <vt:lpstr>RELEASEPROZESS - GITFLOW PROBLEME</vt:lpstr>
      <vt:lpstr>ÜBUNG: GIT FLOW</vt:lpstr>
      <vt:lpstr>TEIL 3</vt:lpstr>
      <vt:lpstr>HINTERGRUND: KOMPLEXE PROJEKTE</vt:lpstr>
      <vt:lpstr>REPOSITORY AUFTEILUNG: MODULE</vt:lpstr>
      <vt:lpstr>HOMOGENE MODULE</vt:lpstr>
      <vt:lpstr>INHOMOGENE MODULE (I)</vt:lpstr>
      <vt:lpstr>INHOMOGENE MODULE (II)</vt:lpstr>
      <vt:lpstr>EINGEBUNDENE REPOSITORIES</vt:lpstr>
      <vt:lpstr>GIT SUBMODULE</vt:lpstr>
      <vt:lpstr>GIT SUBTREE</vt:lpstr>
      <vt:lpstr>PRAXIS-BEISPIEL</vt:lpstr>
      <vt:lpstr>TEIL 3</vt:lpstr>
      <vt:lpstr>SUBMODULE HINZUFÜGEN</vt:lpstr>
      <vt:lpstr>KLONEN MIT SUBMODULES (I) - NEUER KLON</vt:lpstr>
      <vt:lpstr>KLONEN MIT SUBMODULES (II) BESTEHENDER KLON</vt:lpstr>
      <vt:lpstr>NEUE VERSION EINBINDEN</vt:lpstr>
      <vt:lpstr>ALTERNATIVE: BRANCH EINBINDEN (SEIT GIT 1.8.2)</vt:lpstr>
      <vt:lpstr>IN SUBMODULES ÄNDERN</vt:lpstr>
      <vt:lpstr>TEIL 3</vt:lpstr>
      <vt:lpstr>SUBTREE HINZUFÜGEN</vt:lpstr>
      <vt:lpstr>KLONEN MIT SUBTREES</vt:lpstr>
      <vt:lpstr>NEUE VERSION EINBINDEN</vt:lpstr>
      <vt:lpstr>IN SUBTREES ÄNDERN - HINTERGRUND</vt:lpstr>
      <vt:lpstr>IN SUBTREES ÄNDERN (I)</vt:lpstr>
      <vt:lpstr>IN SUBTREES ÄNDERN (II)</vt:lpstr>
      <vt:lpstr>ÜBUNG: SUBMODULE UND SUBTREES</vt:lpstr>
      <vt:lpstr>TEIL 4</vt:lpstr>
      <vt:lpstr>libgit2</vt:lpstr>
      <vt:lpstr>LIBGIT2 - C-BEISPIEL</vt:lpstr>
      <vt:lpstr>LIBGIT2 - RUGGED BEISPIEL (1)</vt:lpstr>
      <vt:lpstr>LIBGIT2 - RUGGED BEISPIEL (2)</vt:lpstr>
      <vt:lpstr>TEIL 4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ÜBUNG: EIN MERGETOOL MIT JGIT</vt:lpstr>
      <vt:lpstr>ÜBUNG: EIN MERGETOOL MIT JGIT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MAVEN-RELEASE-PLUGIN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TEIL 5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  <vt:lpstr>COPYRIGHT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Werden Sie Git Experte! - WJax Workshop</dc:title>
  <dc:subject>Git Workshop WJax 2014</dc:subject>
  <dc:creator>René Preißel, Nils Hartmann</dc:creator>
  <cp:keywords>Git, WJax, Workshop</cp:keywords>
  <dc:description/>
  <cp:lastModifiedBy>Nils Hartmann</cp:lastModifiedBy>
  <cp:revision>457</cp:revision>
  <cp:lastPrinted>2014-10-26T13:13:16Z</cp:lastPrinted>
  <dcterms:created xsi:type="dcterms:W3CDTF">2014-10-29T18:25:58Z</dcterms:created>
  <dcterms:modified xsi:type="dcterms:W3CDTF">2014-10-29T20:16:30Z</dcterms:modified>
  <cp:category/>
</cp:coreProperties>
</file>